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5" r:id="rId3"/>
    <p:sldId id="258" r:id="rId4"/>
    <p:sldId id="263" r:id="rId5"/>
    <p:sldId id="264" r:id="rId6"/>
    <p:sldId id="260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0"/>
    <p:restoredTop sz="94645"/>
  </p:normalViewPr>
  <p:slideViewPr>
    <p:cSldViewPr snapToGrid="0" snapToObjects="1">
      <p:cViewPr varScale="1">
        <p:scale>
          <a:sx n="22" d="100"/>
          <a:sy n="22" d="100"/>
        </p:scale>
        <p:origin x="90" y="1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hape 88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3" name="Shape 88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8283921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26" Type="http://schemas.openxmlformats.org/officeDocument/2006/relationships/image" Target="../media/image28.png"/><Relationship Id="rId3" Type="http://schemas.openxmlformats.org/officeDocument/2006/relationships/image" Target="../media/image6.png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5" Type="http://schemas.openxmlformats.org/officeDocument/2006/relationships/image" Target="../media/image27.png"/><Relationship Id="rId2" Type="http://schemas.openxmlformats.org/officeDocument/2006/relationships/image" Target="../media/image5.png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29" Type="http://schemas.openxmlformats.org/officeDocument/2006/relationships/image" Target="../media/image3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image" Target="../media/image13.png"/><Relationship Id="rId24" Type="http://schemas.openxmlformats.org/officeDocument/2006/relationships/image" Target="../media/image26.png"/><Relationship Id="rId32" Type="http://schemas.openxmlformats.org/officeDocument/2006/relationships/image" Target="../media/image4.png"/><Relationship Id="rId5" Type="http://schemas.openxmlformats.org/officeDocument/2006/relationships/image" Target="../media/image8.png"/><Relationship Id="rId15" Type="http://schemas.openxmlformats.org/officeDocument/2006/relationships/image" Target="../media/image17.png"/><Relationship Id="rId23" Type="http://schemas.openxmlformats.org/officeDocument/2006/relationships/image" Target="../media/image25.png"/><Relationship Id="rId28" Type="http://schemas.openxmlformats.org/officeDocument/2006/relationships/image" Target="../media/image30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31" Type="http://schemas.openxmlformats.org/officeDocument/2006/relationships/image" Target="../media/image33.png"/><Relationship Id="rId4" Type="http://schemas.openxmlformats.org/officeDocument/2006/relationships/image" Target="../media/image7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Relationship Id="rId22" Type="http://schemas.openxmlformats.org/officeDocument/2006/relationships/image" Target="../media/image24.png"/><Relationship Id="rId27" Type="http://schemas.openxmlformats.org/officeDocument/2006/relationships/image" Target="../media/image29.png"/><Relationship Id="rId30" Type="http://schemas.openxmlformats.org/officeDocument/2006/relationships/image" Target="../media/image32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131D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manhattan-bg.png" descr="manhattan-bg.png"/>
          <p:cNvPicPr>
            <a:picLocks noChangeAspect="1"/>
          </p:cNvPicPr>
          <p:nvPr/>
        </p:nvPicPr>
        <p:blipFill>
          <a:blip r:embed="rId2">
            <a:alphaModFix amt="6842"/>
            <a:extLst/>
          </a:blip>
          <a:srcRect l="413" t="59341" r="320" b="1603"/>
          <a:stretch>
            <a:fillRect/>
          </a:stretch>
        </p:blipFill>
        <p:spPr>
          <a:xfrm>
            <a:off x="7998" y="-66152"/>
            <a:ext cx="24368006" cy="13848304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Square"/>
          <p:cNvSpPr/>
          <p:nvPr/>
        </p:nvSpPr>
        <p:spPr>
          <a:xfrm>
            <a:off x="23947437" y="13275059"/>
            <a:ext cx="427398" cy="43420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l" defTabSz="821531">
              <a:defRPr sz="1800">
                <a:solidFill>
                  <a:schemeClr val="accent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4019246" y="13338335"/>
            <a:ext cx="309180" cy="307655"/>
          </a:xfrm>
          <a:prstGeom prst="rect">
            <a:avLst/>
          </a:prstGeom>
        </p:spPr>
        <p:txBody>
          <a:bodyPr lIns="77627" tIns="77627" rIns="77627" bIns="77627" anchor="ctr"/>
          <a:lstStyle>
            <a:lvl1pPr defTabSz="1026914">
              <a:defRPr sz="10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9" name="Rectangle"/>
          <p:cNvSpPr/>
          <p:nvPr/>
        </p:nvSpPr>
        <p:spPr>
          <a:xfrm>
            <a:off x="2241" y="2995119"/>
            <a:ext cx="24379517" cy="5317712"/>
          </a:xfrm>
          <a:prstGeom prst="rect">
            <a:avLst/>
          </a:prstGeom>
          <a:solidFill>
            <a:srgbClr val="000000">
              <a:alpha val="41758"/>
            </a:srgbClr>
          </a:solidFill>
          <a:ln w="12700">
            <a:miter lim="400000"/>
          </a:ln>
        </p:spPr>
        <p:txBody>
          <a:bodyPr lIns="36979" tIns="36979" rIns="36979" bIns="36979" anchor="ctr"/>
          <a:lstStyle/>
          <a:p>
            <a:pPr algn="l" defTabSz="584200">
              <a:defRPr sz="3800">
                <a:solidFill>
                  <a:schemeClr val="accent5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30" name="Section"/>
          <p:cNvSpPr txBox="1">
            <a:spLocks noGrp="1"/>
          </p:cNvSpPr>
          <p:nvPr>
            <p:ph type="body" sz="quarter" idx="13"/>
          </p:nvPr>
        </p:nvSpPr>
        <p:spPr>
          <a:xfrm>
            <a:off x="917723" y="5402261"/>
            <a:ext cx="18238440" cy="19304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0"/>
              </a:spcBef>
              <a:buSzTx/>
              <a:buNone/>
              <a:defRPr sz="120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Section</a:t>
            </a:r>
          </a:p>
        </p:txBody>
      </p:sp>
      <p:sp>
        <p:nvSpPr>
          <p:cNvPr id="31" name="Title"/>
          <p:cNvSpPr txBox="1">
            <a:spLocks noGrp="1"/>
          </p:cNvSpPr>
          <p:nvPr>
            <p:ph type="body" sz="quarter" idx="14"/>
          </p:nvPr>
        </p:nvSpPr>
        <p:spPr>
          <a:xfrm>
            <a:off x="4672842" y="4424413"/>
            <a:ext cx="14495011" cy="838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70000"/>
              </a:lnSpc>
              <a:spcBef>
                <a:spcPts val="0"/>
              </a:spcBef>
              <a:buSzTx/>
              <a:buNone/>
              <a:defRPr sz="4800" cap="all">
                <a:solidFill>
                  <a:srgbClr val="FFFFFF"/>
                </a:solidFill>
                <a:latin typeface="SF UI Display Ultralight"/>
                <a:ea typeface="SF UI Display Ultralight"/>
                <a:cs typeface="SF UI Display Ultralight"/>
                <a:sym typeface="SF UI Display Ultralight"/>
              </a:defRPr>
            </a:lvl1pPr>
          </a:lstStyle>
          <a:p>
            <a:r>
              <a:t>Title</a:t>
            </a:r>
          </a:p>
        </p:txBody>
      </p:sp>
      <p:sp>
        <p:nvSpPr>
          <p:cNvPr id="32" name="Line"/>
          <p:cNvSpPr/>
          <p:nvPr/>
        </p:nvSpPr>
        <p:spPr>
          <a:xfrm>
            <a:off x="-2017" y="5341211"/>
            <a:ext cx="19170642" cy="1"/>
          </a:xfrm>
          <a:prstGeom prst="line">
            <a:avLst/>
          </a:prstGeom>
          <a:ln w="76200">
            <a:solidFill>
              <a:srgbClr val="00AEEE"/>
            </a:solidFill>
            <a:miter/>
          </a:ln>
        </p:spPr>
        <p:txBody>
          <a:bodyPr tIns="91439" bIns="91439"/>
          <a:lstStyle/>
          <a:p>
            <a:pPr algn="l" defTabSz="1828800">
              <a:defRPr sz="36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pic>
        <p:nvPicPr>
          <p:cNvPr id="33" name="NYC DSS ITS_horz_white@4x.png" descr="NYC DSS ITS_horz_white@4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309" y="173085"/>
            <a:ext cx="3365810" cy="96580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34" name="Table"/>
          <p:cNvGraphicFramePr/>
          <p:nvPr/>
        </p:nvGraphicFramePr>
        <p:xfrm>
          <a:off x="50800" y="13362671"/>
          <a:ext cx="23704946" cy="323254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823177"/>
                <a:gridCol w="15119031"/>
                <a:gridCol w="7762738"/>
              </a:tblGrid>
              <a:tr h="323254"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Revision: 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Friday, June 30, 2017 12:55 PM</a:t>
                      </a:r>
                    </a:p>
                  </a:txBody>
                  <a:tcPr marL="50800" marR="50800" marT="50800" marB="50800" anchor="ctr" horzOverflow="overflow"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CONFIDENTIAL | DSS Information Technology Services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bg>
      <p:bgPr>
        <a:solidFill>
          <a:srgbClr val="131D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"/>
          <p:cNvSpPr/>
          <p:nvPr/>
        </p:nvSpPr>
        <p:spPr>
          <a:xfrm>
            <a:off x="7340139" y="2721"/>
            <a:ext cx="17064287" cy="13710558"/>
          </a:xfrm>
          <a:prstGeom prst="rect">
            <a:avLst/>
          </a:prstGeom>
          <a:solidFill>
            <a:srgbClr val="274E8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2" name="manhattan-bg.png" descr="manhattan-bg.png"/>
          <p:cNvPicPr>
            <a:picLocks noChangeAspect="1"/>
          </p:cNvPicPr>
          <p:nvPr/>
        </p:nvPicPr>
        <p:blipFill>
          <a:blip r:embed="rId2">
            <a:alphaModFix amt="6842"/>
            <a:extLst/>
          </a:blip>
          <a:srcRect l="413" t="59341" b="1603"/>
          <a:stretch>
            <a:fillRect/>
          </a:stretch>
        </p:blipFill>
        <p:spPr>
          <a:xfrm>
            <a:off x="7998" y="117673"/>
            <a:ext cx="23797994" cy="13480845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quare"/>
          <p:cNvSpPr/>
          <p:nvPr/>
        </p:nvSpPr>
        <p:spPr>
          <a:xfrm>
            <a:off x="23956602" y="13307195"/>
            <a:ext cx="427399" cy="43420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4007779" y="13363961"/>
            <a:ext cx="325045" cy="3206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" name="Line"/>
          <p:cNvSpPr/>
          <p:nvPr/>
        </p:nvSpPr>
        <p:spPr>
          <a:xfrm>
            <a:off x="7338448" y="6296548"/>
            <a:ext cx="10823189" cy="1"/>
          </a:xfrm>
          <a:prstGeom prst="line">
            <a:avLst/>
          </a:prstGeom>
          <a:ln w="76200">
            <a:solidFill>
              <a:srgbClr val="00AEEE"/>
            </a:solidFill>
            <a:miter/>
          </a:ln>
        </p:spPr>
        <p:txBody>
          <a:bodyPr tIns="91439" bIns="91439"/>
          <a:lstStyle/>
          <a:p>
            <a:pPr algn="l" defTabSz="1828800">
              <a:defRPr sz="3600">
                <a:solidFill>
                  <a:srgbClr val="222222"/>
                </a:solidFill>
                <a:latin typeface="SF UI Text Regular"/>
                <a:ea typeface="SF UI Text Regular"/>
                <a:cs typeface="SF UI Text Regular"/>
                <a:sym typeface="SF UI Text Regular"/>
              </a:defRPr>
            </a:pPr>
            <a:endParaRPr/>
          </a:p>
        </p:txBody>
      </p:sp>
      <p:sp>
        <p:nvSpPr>
          <p:cNvPr id="48" name="thank you"/>
          <p:cNvSpPr txBox="1"/>
          <p:nvPr/>
        </p:nvSpPr>
        <p:spPr>
          <a:xfrm>
            <a:off x="11698875" y="6343890"/>
            <a:ext cx="6444900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lnSpc>
                <a:spcPct val="80000"/>
              </a:lnSpc>
              <a:defRPr sz="120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thank you</a:t>
            </a:r>
          </a:p>
        </p:txBody>
      </p:sp>
      <p:sp>
        <p:nvSpPr>
          <p:cNvPr id="49" name="APP TITL"/>
          <p:cNvSpPr txBox="1">
            <a:spLocks noGrp="1"/>
          </p:cNvSpPr>
          <p:nvPr>
            <p:ph type="body" sz="quarter" idx="15"/>
          </p:nvPr>
        </p:nvSpPr>
        <p:spPr>
          <a:xfrm>
            <a:off x="795039" y="3771994"/>
            <a:ext cx="6517214" cy="5283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0"/>
              </a:spcBef>
              <a:buSzTx/>
              <a:buNone/>
              <a:defRPr sz="200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APP TITL</a:t>
            </a:r>
          </a:p>
        </p:txBody>
      </p:sp>
      <p:pic>
        <p:nvPicPr>
          <p:cNvPr id="50" name="NYC DSS ITS_horz_white@4x.png" descr="NYC DSS ITS_horz_white@4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309" y="173085"/>
            <a:ext cx="3365810" cy="96580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51" name="Table"/>
          <p:cNvGraphicFramePr/>
          <p:nvPr/>
        </p:nvGraphicFramePr>
        <p:xfrm>
          <a:off x="50800" y="13362671"/>
          <a:ext cx="23704946" cy="323254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823177"/>
                <a:gridCol w="15119031"/>
                <a:gridCol w="7762738"/>
              </a:tblGrid>
              <a:tr h="323254"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Revision: 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Friday, June 30, 2017 12:55 PM</a:t>
                      </a:r>
                    </a:p>
                  </a:txBody>
                  <a:tcPr marL="50800" marR="50800" marT="50800" marB="50800" anchor="ctr" horzOverflow="overflow"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CONFIDENTIAL | DSS Information Technology Services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C">
    <p:bg>
      <p:bgPr>
        <a:solidFill>
          <a:schemeClr val="accent1">
            <a:hueOff val="273562"/>
            <a:satOff val="2937"/>
            <a:lumOff val="-22233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Image"/>
          <p:cNvSpPr>
            <a:spLocks noGrp="1"/>
          </p:cNvSpPr>
          <p:nvPr>
            <p:ph type="pic" sz="half" idx="13"/>
          </p:nvPr>
        </p:nvSpPr>
        <p:spPr>
          <a:xfrm>
            <a:off x="-11759" y="14882"/>
            <a:ext cx="7480204" cy="136863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pic>
        <p:nvPicPr>
          <p:cNvPr id="59" name="manhattan-bg.png" descr="manhattan-bg.png"/>
          <p:cNvPicPr>
            <a:picLocks noChangeAspect="1"/>
          </p:cNvPicPr>
          <p:nvPr/>
        </p:nvPicPr>
        <p:blipFill>
          <a:blip r:embed="rId2">
            <a:alphaModFix amt="15579"/>
            <a:extLst/>
          </a:blip>
          <a:srcRect l="413" t="59341" r="68938" b="1603"/>
          <a:stretch>
            <a:fillRect/>
          </a:stretch>
        </p:blipFill>
        <p:spPr>
          <a:xfrm>
            <a:off x="6100" y="6350"/>
            <a:ext cx="7444611" cy="13703383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Rectangle"/>
          <p:cNvSpPr/>
          <p:nvPr/>
        </p:nvSpPr>
        <p:spPr>
          <a:xfrm>
            <a:off x="7465566" y="-33090"/>
            <a:ext cx="16933565" cy="1378218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" name="Square"/>
          <p:cNvSpPr/>
          <p:nvPr/>
        </p:nvSpPr>
        <p:spPr>
          <a:xfrm>
            <a:off x="23956602" y="13307195"/>
            <a:ext cx="427399" cy="43420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4007779" y="13363961"/>
            <a:ext cx="325045" cy="3206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65" name="NYC DSS ITS_horz_white@4x.png" descr="NYC DSS ITS_horz_white@4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309" y="173085"/>
            <a:ext cx="3365810" cy="96580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66" name="Table"/>
          <p:cNvGraphicFramePr/>
          <p:nvPr/>
        </p:nvGraphicFramePr>
        <p:xfrm>
          <a:off x="50800" y="13362671"/>
          <a:ext cx="23704946" cy="323254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823177"/>
                <a:gridCol w="15119031"/>
                <a:gridCol w="7762738"/>
              </a:tblGrid>
              <a:tr h="323254"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Revision: 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Friday, June 30, 2017 12:55 PM</a:t>
                      </a:r>
                    </a:p>
                  </a:txBody>
                  <a:tcPr marL="50800" marR="50800" marT="50800" marB="50800" anchor="ctr" horzOverflow="overflow"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CONFIDENTIAL | DSS Information Technology Services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67" name="APP TITL"/>
          <p:cNvSpPr txBox="1"/>
          <p:nvPr/>
        </p:nvSpPr>
        <p:spPr>
          <a:xfrm>
            <a:off x="795039" y="3771994"/>
            <a:ext cx="6517214" cy="528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lnSpc>
                <a:spcPct val="70000"/>
              </a:lnSpc>
              <a:defRPr sz="200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APP TITL</a:t>
            </a:r>
          </a:p>
        </p:txBody>
      </p:sp>
      <p:sp>
        <p:nvSpPr>
          <p:cNvPr id="12" name="Section"/>
          <p:cNvSpPr txBox="1"/>
          <p:nvPr userDrawn="1"/>
        </p:nvSpPr>
        <p:spPr>
          <a:xfrm>
            <a:off x="14007075" y="67204"/>
            <a:ext cx="1028970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lnSpc>
                <a:spcPct val="70000"/>
              </a:lnSpc>
              <a:defRPr sz="24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Section</a:t>
            </a:r>
          </a:p>
        </p:txBody>
      </p:sp>
      <p:sp>
        <p:nvSpPr>
          <p:cNvPr id="13" name="Page Title"/>
          <p:cNvSpPr txBox="1"/>
          <p:nvPr userDrawn="1"/>
        </p:nvSpPr>
        <p:spPr>
          <a:xfrm>
            <a:off x="14007075" y="562885"/>
            <a:ext cx="1028970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lnSpc>
                <a:spcPct val="70000"/>
              </a:lnSpc>
              <a:defRPr sz="24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Page Title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quare"/>
          <p:cNvSpPr/>
          <p:nvPr/>
        </p:nvSpPr>
        <p:spPr>
          <a:xfrm>
            <a:off x="23956602" y="13307195"/>
            <a:ext cx="427399" cy="43420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4007779" y="13363961"/>
            <a:ext cx="325045" cy="3206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graphicFrame>
        <p:nvGraphicFramePr>
          <p:cNvPr id="462" name="Table"/>
          <p:cNvGraphicFramePr/>
          <p:nvPr/>
        </p:nvGraphicFramePr>
        <p:xfrm>
          <a:off x="50800" y="13362671"/>
          <a:ext cx="23704946" cy="323254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823177"/>
                <a:gridCol w="15119031"/>
                <a:gridCol w="7762738"/>
              </a:tblGrid>
              <a:tr h="323254"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Revision: 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Friday, June 30, 2017 12:55 PM</a:t>
                      </a:r>
                    </a:p>
                  </a:txBody>
                  <a:tcPr marL="50800" marR="50800" marT="50800" marB="50800" anchor="ctr" horzOverflow="overflow"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CONFIDENTIAL | DSS Information Technology Services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noFill/>
                  </a:tcPr>
                </a:tc>
              </a:tr>
            </a:tbl>
          </a:graphicData>
        </a:graphic>
      </p:graphicFrame>
      <p:pic>
        <p:nvPicPr>
          <p:cNvPr id="463" name="NYC DSS ITS_horz_color@4x.png" descr="NYC DSS ITS_horz_color@4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173" y="65560"/>
            <a:ext cx="2504868" cy="7187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I - Intran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quare"/>
          <p:cNvSpPr/>
          <p:nvPr/>
        </p:nvSpPr>
        <p:spPr>
          <a:xfrm>
            <a:off x="23956602" y="13307195"/>
            <a:ext cx="427399" cy="43420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4007779" y="13363961"/>
            <a:ext cx="325045" cy="3206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2" name="Rectangle"/>
          <p:cNvSpPr/>
          <p:nvPr/>
        </p:nvSpPr>
        <p:spPr>
          <a:xfrm>
            <a:off x="2428622" y="1540799"/>
            <a:ext cx="18156061" cy="11585037"/>
          </a:xfrm>
          <a:prstGeom prst="rect">
            <a:avLst/>
          </a:prstGeom>
          <a:solidFill>
            <a:srgbClr val="F1F0F0"/>
          </a:solidFill>
          <a:ln w="3175">
            <a:solidFill>
              <a:srgbClr val="DCDEE0"/>
            </a:solidFill>
            <a:miter lim="400000"/>
          </a:ln>
        </p:spPr>
        <p:txBody>
          <a:bodyPr lIns="60511" tIns="60511" rIns="60511" bIns="60511" anchor="ctr"/>
          <a:lstStyle/>
          <a:p>
            <a:pPr defTabSz="695885">
              <a:defRPr sz="26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475" name="Group"/>
          <p:cNvGrpSpPr/>
          <p:nvPr/>
        </p:nvGrpSpPr>
        <p:grpSpPr>
          <a:xfrm>
            <a:off x="5313776" y="12839649"/>
            <a:ext cx="15205136" cy="298825"/>
            <a:chOff x="-1230782" y="0"/>
            <a:chExt cx="15205135" cy="298823"/>
          </a:xfrm>
        </p:grpSpPr>
        <p:sp>
          <p:nvSpPr>
            <p:cNvPr id="473" name="Copyright © 2017 Department Of Social Services : v 1.0.1"/>
            <p:cNvSpPr txBox="1"/>
            <p:nvPr/>
          </p:nvSpPr>
          <p:spPr>
            <a:xfrm>
              <a:off x="10613291" y="-1"/>
              <a:ext cx="3361063" cy="2988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60511" tIns="60511" rIns="60511" bIns="60511" numCol="1" anchor="ctr">
              <a:spAutoFit/>
            </a:bodyPr>
            <a:lstStyle>
              <a:lvl1pPr algn="r">
                <a:lnSpc>
                  <a:spcPct val="10000"/>
                </a:lnSpc>
                <a:defRPr sz="1000">
                  <a:solidFill>
                    <a:srgbClr val="53585F"/>
                  </a:solidFill>
                  <a:latin typeface="Open Sans Light"/>
                  <a:ea typeface="Open Sans Light"/>
                  <a:cs typeface="Open Sans Light"/>
                  <a:sym typeface="Open Sans Light"/>
                </a:defRPr>
              </a:lvl1pPr>
            </a:lstStyle>
            <a:p>
              <a:pPr defTabSz="914400"/>
              <a:r>
                <a:t>Copyright © 2017 Department Of Social Services : v 1.0.1</a:t>
              </a:r>
            </a:p>
          </p:txBody>
        </p:sp>
        <p:sp>
          <p:nvSpPr>
            <p:cNvPr id="474" name="Line"/>
            <p:cNvSpPr/>
            <p:nvPr/>
          </p:nvSpPr>
          <p:spPr>
            <a:xfrm>
              <a:off x="-1230783" y="14097"/>
              <a:ext cx="15154214" cy="1"/>
            </a:xfrm>
            <a:prstGeom prst="line">
              <a:avLst/>
            </a:prstGeom>
            <a:noFill/>
            <a:ln w="12700" cap="flat">
              <a:solidFill>
                <a:srgbClr val="A6AAA9"/>
              </a:solidFill>
              <a:custDash>
                <a:ds d="100000" sp="200000"/>
              </a:custDash>
              <a:round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sp>
        <p:nvSpPr>
          <p:cNvPr id="476" name="Rectangle"/>
          <p:cNvSpPr/>
          <p:nvPr/>
        </p:nvSpPr>
        <p:spPr>
          <a:xfrm>
            <a:off x="2427035" y="921213"/>
            <a:ext cx="18159235" cy="614876"/>
          </a:xfrm>
          <a:prstGeom prst="rect">
            <a:avLst/>
          </a:prstGeom>
          <a:solidFill>
            <a:srgbClr val="253E53"/>
          </a:solidFill>
          <a:ln w="12700">
            <a:miter lim="400000"/>
          </a:ln>
        </p:spPr>
        <p:txBody>
          <a:bodyPr lIns="60511" tIns="60511" rIns="60511" bIns="60511" anchor="ctr"/>
          <a:lstStyle/>
          <a:p>
            <a:pPr defTabSz="695885">
              <a:defRPr sz="2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7" name="Image"/>
          <p:cNvSpPr>
            <a:spLocks noGrp="1"/>
          </p:cNvSpPr>
          <p:nvPr>
            <p:ph type="pic" sz="quarter" idx="13"/>
          </p:nvPr>
        </p:nvSpPr>
        <p:spPr>
          <a:xfrm>
            <a:off x="18831591" y="1104812"/>
            <a:ext cx="259829" cy="260595"/>
          </a:xfrm>
          <a:prstGeom prst="rect">
            <a:avLst/>
          </a:prstGeom>
          <a:ln w="3175">
            <a:solidFill>
              <a:srgbClr val="1C3B57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78" name="InsertUserName"/>
          <p:cNvSpPr txBox="1">
            <a:spLocks noGrp="1"/>
          </p:cNvSpPr>
          <p:nvPr>
            <p:ph type="body" sz="quarter" idx="14"/>
          </p:nvPr>
        </p:nvSpPr>
        <p:spPr>
          <a:xfrm>
            <a:off x="19086760" y="1060189"/>
            <a:ext cx="1346674" cy="336924"/>
          </a:xfrm>
          <a:prstGeom prst="rect">
            <a:avLst/>
          </a:prstGeom>
        </p:spPr>
        <p:txBody>
          <a:bodyPr wrap="none" lIns="60511" tIns="60511" rIns="60511" bIns="60511">
            <a:spAutoFit/>
          </a:bodyPr>
          <a:lstStyle>
            <a:lvl1pPr marL="0" indent="0">
              <a:lnSpc>
                <a:spcPct val="10000"/>
              </a:lnSpc>
              <a:spcBef>
                <a:spcPts val="0"/>
              </a:spcBef>
              <a:buSzTx/>
              <a:buNone/>
              <a:defRPr sz="120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defTabSz="914400"/>
            <a:r>
              <a:t>InsertUserName</a:t>
            </a:r>
          </a:p>
        </p:txBody>
      </p:sp>
      <p:pic>
        <p:nvPicPr>
          <p:cNvPr id="479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431886" y="1210130"/>
            <a:ext cx="96820" cy="54462"/>
          </a:xfrm>
          <a:prstGeom prst="rect">
            <a:avLst/>
          </a:prstGeom>
          <a:ln w="12700">
            <a:miter lim="400000"/>
          </a:ln>
        </p:spPr>
      </p:pic>
      <p:sp>
        <p:nvSpPr>
          <p:cNvPr id="480" name="Rounded Rectangle"/>
          <p:cNvSpPr/>
          <p:nvPr/>
        </p:nvSpPr>
        <p:spPr>
          <a:xfrm>
            <a:off x="15629985" y="1038528"/>
            <a:ext cx="2582397" cy="38024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175">
            <a:solidFill>
              <a:srgbClr val="1C3B57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1" name="Enter Global Keyword…"/>
          <p:cNvSpPr txBox="1"/>
          <p:nvPr/>
        </p:nvSpPr>
        <p:spPr>
          <a:xfrm>
            <a:off x="15696720" y="1053839"/>
            <a:ext cx="1986586" cy="349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60511" tIns="60511" rIns="60511" bIns="60511" anchor="ctr">
            <a:spAutoFit/>
          </a:bodyPr>
          <a:lstStyle>
            <a:lvl1pPr algn="l">
              <a:lnSpc>
                <a:spcPct val="10000"/>
              </a:lnSpc>
              <a:defRPr sz="1300">
                <a:solidFill>
                  <a:srgbClr val="DCDEE0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defTabSz="914400"/>
            <a:r>
              <a:t>Enter Global Keyword…</a:t>
            </a:r>
          </a:p>
        </p:txBody>
      </p:sp>
      <p:pic>
        <p:nvPicPr>
          <p:cNvPr id="482" name="pasted-image.pdf" descr="pasted-image.pdf"/>
          <p:cNvPicPr>
            <a:picLocks noChangeAspect="1"/>
          </p:cNvPicPr>
          <p:nvPr/>
        </p:nvPicPr>
        <p:blipFill>
          <a:blip r:embed="rId3">
            <a:alphaModFix amt="45776"/>
            <a:extLst/>
          </a:blip>
          <a:stretch>
            <a:fillRect/>
          </a:stretch>
        </p:blipFill>
        <p:spPr>
          <a:xfrm>
            <a:off x="17912553" y="1139750"/>
            <a:ext cx="177803" cy="177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83" name="pasted-image.pdf" descr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28844" y="1146285"/>
            <a:ext cx="165101" cy="177801"/>
          </a:xfrm>
          <a:prstGeom prst="rect">
            <a:avLst/>
          </a:prstGeom>
          <a:ln w="12700">
            <a:miter lim="400000"/>
          </a:ln>
        </p:spPr>
      </p:pic>
      <p:sp>
        <p:nvSpPr>
          <p:cNvPr id="484" name="Circle"/>
          <p:cNvSpPr/>
          <p:nvPr/>
        </p:nvSpPr>
        <p:spPr>
          <a:xfrm>
            <a:off x="18519106" y="1043316"/>
            <a:ext cx="210129" cy="210129"/>
          </a:xfrm>
          <a:prstGeom prst="ellipse">
            <a:avLst/>
          </a:prstGeom>
          <a:solidFill>
            <a:srgbClr val="FE5B57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5" name="4"/>
          <p:cNvSpPr txBox="1"/>
          <p:nvPr/>
        </p:nvSpPr>
        <p:spPr>
          <a:xfrm>
            <a:off x="18498821" y="958540"/>
            <a:ext cx="249815" cy="37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10000"/>
              </a:lnSpc>
              <a:defRPr sz="130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defTabSz="914400"/>
            <a:r>
              <a:t>4</a:t>
            </a:r>
          </a:p>
        </p:txBody>
      </p:sp>
      <p:sp>
        <p:nvSpPr>
          <p:cNvPr id="486" name="Rectangle"/>
          <p:cNvSpPr/>
          <p:nvPr/>
        </p:nvSpPr>
        <p:spPr>
          <a:xfrm>
            <a:off x="2427035" y="1531397"/>
            <a:ext cx="2805051" cy="11603840"/>
          </a:xfrm>
          <a:prstGeom prst="rect">
            <a:avLst/>
          </a:prstGeom>
          <a:solidFill>
            <a:srgbClr val="1A2329"/>
          </a:solidFill>
          <a:ln w="12700">
            <a:miter lim="400000"/>
          </a:ln>
        </p:spPr>
        <p:txBody>
          <a:bodyPr lIns="60511" tIns="60511" rIns="60511" bIns="60511" anchor="ctr"/>
          <a:lstStyle/>
          <a:p>
            <a:pPr defTabSz="695885">
              <a:defRPr sz="2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7" name="App Title"/>
          <p:cNvSpPr txBox="1">
            <a:spLocks noGrp="1"/>
          </p:cNvSpPr>
          <p:nvPr>
            <p:ph type="body" sz="quarter" idx="15"/>
          </p:nvPr>
        </p:nvSpPr>
        <p:spPr>
          <a:xfrm>
            <a:off x="2548401" y="1639324"/>
            <a:ext cx="2582396" cy="380246"/>
          </a:xfrm>
          <a:prstGeom prst="rect">
            <a:avLst/>
          </a:prstGeom>
        </p:spPr>
        <p:txBody>
          <a:bodyPr lIns="60511" tIns="60511" rIns="60511" bIns="60511">
            <a:spAutoFit/>
          </a:bodyPr>
          <a:lstStyle>
            <a:lvl1pPr marL="0" indent="0" defTabSz="695885">
              <a:lnSpc>
                <a:spcPct val="90000"/>
              </a:lnSpc>
              <a:spcBef>
                <a:spcPts val="0"/>
              </a:spcBef>
              <a:buSzTx/>
              <a:buNone/>
              <a:defRPr sz="1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App Title</a:t>
            </a:r>
          </a:p>
        </p:txBody>
      </p:sp>
      <p:sp>
        <p:nvSpPr>
          <p:cNvPr id="488" name="Application Sub-title"/>
          <p:cNvSpPr txBox="1">
            <a:spLocks noGrp="1"/>
          </p:cNvSpPr>
          <p:nvPr>
            <p:ph type="body" sz="quarter" idx="16"/>
          </p:nvPr>
        </p:nvSpPr>
        <p:spPr>
          <a:xfrm>
            <a:off x="2550544" y="1891921"/>
            <a:ext cx="1746191" cy="349625"/>
          </a:xfrm>
          <a:prstGeom prst="rect">
            <a:avLst/>
          </a:prstGeom>
        </p:spPr>
        <p:txBody>
          <a:bodyPr wrap="none" lIns="60511" tIns="60511" rIns="60511" bIns="60511">
            <a:spAutoFit/>
          </a:bodyPr>
          <a:lstStyle>
            <a:lvl1pPr marL="0" indent="0">
              <a:lnSpc>
                <a:spcPct val="10000"/>
              </a:lnSpc>
              <a:spcBef>
                <a:spcPts val="0"/>
              </a:spcBef>
              <a:buSzTx/>
              <a:buNone/>
              <a:defRPr sz="1300">
                <a:solidFill>
                  <a:srgbClr val="A6AAA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defTabSz="914400"/>
            <a:r>
              <a:t>Application Sub-title</a:t>
            </a:r>
          </a:p>
        </p:txBody>
      </p:sp>
      <p:sp>
        <p:nvSpPr>
          <p:cNvPr id="489" name="Rectangle"/>
          <p:cNvSpPr/>
          <p:nvPr/>
        </p:nvSpPr>
        <p:spPr>
          <a:xfrm>
            <a:off x="2427035" y="2407292"/>
            <a:ext cx="2805051" cy="10718943"/>
          </a:xfrm>
          <a:prstGeom prst="rect">
            <a:avLst/>
          </a:prstGeom>
          <a:solidFill>
            <a:srgbClr val="2D353C"/>
          </a:solidFill>
          <a:ln w="12700">
            <a:miter lim="400000"/>
          </a:ln>
        </p:spPr>
        <p:txBody>
          <a:bodyPr lIns="60511" tIns="60511" rIns="60511" bIns="60511" anchor="ctr"/>
          <a:lstStyle/>
          <a:p>
            <a:pPr defTabSz="695885">
              <a:defRPr sz="26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492" name="Group"/>
          <p:cNvGrpSpPr/>
          <p:nvPr/>
        </p:nvGrpSpPr>
        <p:grpSpPr>
          <a:xfrm>
            <a:off x="4878178" y="9743974"/>
            <a:ext cx="353908" cy="263862"/>
            <a:chOff x="0" y="0"/>
            <a:chExt cx="353907" cy="263861"/>
          </a:xfrm>
        </p:grpSpPr>
        <p:sp>
          <p:nvSpPr>
            <p:cNvPr id="490" name="Shape"/>
            <p:cNvSpPr/>
            <p:nvPr/>
          </p:nvSpPr>
          <p:spPr>
            <a:xfrm>
              <a:off x="0" y="0"/>
              <a:ext cx="353908" cy="2638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52" y="0"/>
                  </a:moveTo>
                  <a:lnTo>
                    <a:pt x="21600" y="0"/>
                  </a:lnTo>
                  <a:lnTo>
                    <a:pt x="21600" y="0"/>
                  </a:lnTo>
                  <a:cubicBezTo>
                    <a:pt x="21600" y="3600"/>
                    <a:pt x="21600" y="7200"/>
                    <a:pt x="21600" y="10800"/>
                  </a:cubicBezTo>
                  <a:cubicBezTo>
                    <a:pt x="21600" y="14400"/>
                    <a:pt x="21600" y="18000"/>
                    <a:pt x="21600" y="21600"/>
                  </a:cubicBezTo>
                  <a:lnTo>
                    <a:pt x="21600" y="21600"/>
                  </a:lnTo>
                  <a:lnTo>
                    <a:pt x="8052" y="21600"/>
                  </a:lnTo>
                  <a:lnTo>
                    <a:pt x="8052" y="21600"/>
                  </a:lnTo>
                  <a:cubicBezTo>
                    <a:pt x="5829" y="21600"/>
                    <a:pt x="3816" y="20391"/>
                    <a:pt x="2358" y="18437"/>
                  </a:cubicBezTo>
                  <a:cubicBezTo>
                    <a:pt x="901" y="16482"/>
                    <a:pt x="0" y="13782"/>
                    <a:pt x="0" y="10800"/>
                  </a:cubicBezTo>
                  <a:lnTo>
                    <a:pt x="0" y="10800"/>
                  </a:lnTo>
                  <a:lnTo>
                    <a:pt x="0" y="10800"/>
                  </a:lnTo>
                  <a:cubicBezTo>
                    <a:pt x="0" y="7818"/>
                    <a:pt x="901" y="5118"/>
                    <a:pt x="2358" y="3163"/>
                  </a:cubicBezTo>
                  <a:cubicBezTo>
                    <a:pt x="3816" y="1209"/>
                    <a:pt x="5829" y="0"/>
                    <a:pt x="8052" y="0"/>
                  </a:cubicBezTo>
                  <a:lnTo>
                    <a:pt x="805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491" name="pasted-image.pdf" descr="pasted-image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92573" y="76643"/>
              <a:ext cx="92562" cy="823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aphicFrame>
        <p:nvGraphicFramePr>
          <p:cNvPr id="495" name="Table"/>
          <p:cNvGraphicFramePr/>
          <p:nvPr/>
        </p:nvGraphicFramePr>
        <p:xfrm>
          <a:off x="50800" y="13362671"/>
          <a:ext cx="23704946" cy="323254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823177"/>
                <a:gridCol w="15119031"/>
                <a:gridCol w="7762738"/>
              </a:tblGrid>
              <a:tr h="323254"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Revision: 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Friday, June 30, 2017 12:55 PM</a:t>
                      </a:r>
                    </a:p>
                  </a:txBody>
                  <a:tcPr marL="50800" marR="50800" marT="50800" marB="50800" anchor="ctr" horzOverflow="overflow"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CONFIDENTIAL | DSS Information Technology Services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noFill/>
                  </a:tcPr>
                </a:tc>
              </a:tr>
            </a:tbl>
          </a:graphicData>
        </a:graphic>
      </p:graphicFrame>
      <p:pic>
        <p:nvPicPr>
          <p:cNvPr id="496" name="NYC DSS ITS_horz_white@4x.png" descr="NYC DSS ITS_horz_white@4x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580473" y="1049671"/>
            <a:ext cx="1247482" cy="357960"/>
          </a:xfrm>
          <a:prstGeom prst="rect">
            <a:avLst/>
          </a:prstGeom>
          <a:ln w="12700">
            <a:miter lim="400000"/>
          </a:ln>
        </p:spPr>
      </p:pic>
      <p:sp>
        <p:nvSpPr>
          <p:cNvPr id="497" name="Rectangle"/>
          <p:cNvSpPr/>
          <p:nvPr/>
        </p:nvSpPr>
        <p:spPr>
          <a:xfrm>
            <a:off x="2426210" y="3599799"/>
            <a:ext cx="2805052" cy="463573"/>
          </a:xfrm>
          <a:prstGeom prst="rect">
            <a:avLst/>
          </a:prstGeom>
          <a:solidFill>
            <a:schemeClr val="accent1">
              <a:satOff val="-3355"/>
              <a:lumOff val="26614"/>
            </a:schemeClr>
          </a:solidFill>
          <a:ln w="12700">
            <a:miter lim="400000"/>
          </a:ln>
        </p:spPr>
        <p:txBody>
          <a:bodyPr lIns="60511" tIns="60511" rIns="60511" bIns="60511" anchor="ctr"/>
          <a:lstStyle/>
          <a:p>
            <a:pPr defTabSz="695885">
              <a:defRPr sz="2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8" name="Dashboard"/>
          <p:cNvSpPr txBox="1"/>
          <p:nvPr/>
        </p:nvSpPr>
        <p:spPr>
          <a:xfrm>
            <a:off x="2858539" y="2458636"/>
            <a:ext cx="1006062" cy="349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60511" tIns="60511" rIns="60511" bIns="60511" anchor="ctr">
            <a:spAutoFit/>
          </a:bodyPr>
          <a:lstStyle>
            <a:lvl1pPr algn="l">
              <a:lnSpc>
                <a:spcPct val="10000"/>
              </a:lnSpc>
              <a:defRPr sz="130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defTabSz="914400"/>
            <a:r>
              <a:t>Dashboard</a:t>
            </a:r>
          </a:p>
        </p:txBody>
      </p:sp>
      <p:pic>
        <p:nvPicPr>
          <p:cNvPr id="499" name="pasted-image.pdf" descr="pasted-image.pd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593158" y="2544548"/>
            <a:ext cx="215901" cy="169640"/>
          </a:xfrm>
          <a:prstGeom prst="rect">
            <a:avLst/>
          </a:prstGeom>
          <a:ln w="12700">
            <a:miter lim="400000"/>
          </a:ln>
        </p:spPr>
      </p:pic>
      <p:sp>
        <p:nvSpPr>
          <p:cNvPr id="500" name="Rectangle"/>
          <p:cNvSpPr/>
          <p:nvPr/>
        </p:nvSpPr>
        <p:spPr>
          <a:xfrm>
            <a:off x="2426210" y="4071864"/>
            <a:ext cx="2806701" cy="177308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60511" tIns="60511" rIns="60511" bIns="60511" anchor="ctr"/>
          <a:lstStyle/>
          <a:p>
            <a:pPr defTabSz="695885">
              <a:defRPr sz="2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1" name="Line"/>
          <p:cNvSpPr/>
          <p:nvPr/>
        </p:nvSpPr>
        <p:spPr>
          <a:xfrm flipV="1">
            <a:off x="2674017" y="4104581"/>
            <a:ext cx="1" cy="1715103"/>
          </a:xfrm>
          <a:prstGeom prst="line">
            <a:avLst/>
          </a:prstGeom>
          <a:ln w="50800">
            <a:solidFill>
              <a:srgbClr val="53585F">
                <a:alpha val="39102"/>
              </a:srgbClr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/>
            </a:pPr>
            <a:endParaRPr/>
          </a:p>
        </p:txBody>
      </p:sp>
      <p:sp>
        <p:nvSpPr>
          <p:cNvPr id="502" name="Active…"/>
          <p:cNvSpPr txBox="1"/>
          <p:nvPr/>
        </p:nvSpPr>
        <p:spPr>
          <a:xfrm>
            <a:off x="2871041" y="4189900"/>
            <a:ext cx="1772632" cy="1629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60511" tIns="60511" rIns="60511" bIns="60511">
            <a:spAutoFit/>
          </a:bodyPr>
          <a:lstStyle/>
          <a:p>
            <a:pPr algn="l" defTabSz="914400">
              <a:lnSpc>
                <a:spcPct val="140000"/>
              </a:lnSpc>
              <a:defRPr sz="1300">
                <a:solidFill>
                  <a:srgbClr val="A6AAA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t>Active </a:t>
            </a:r>
          </a:p>
          <a:p>
            <a:pPr algn="l" defTabSz="914400">
              <a:lnSpc>
                <a:spcPct val="140000"/>
              </a:lnSpc>
              <a:defRPr sz="1300">
                <a:solidFill>
                  <a:srgbClr val="A6AAA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t>In Progress</a:t>
            </a:r>
          </a:p>
          <a:p>
            <a:pPr algn="l" defTabSz="914400">
              <a:lnSpc>
                <a:spcPct val="140000"/>
              </a:lnSpc>
              <a:defRPr sz="1300">
                <a:solidFill>
                  <a:srgbClr val="A6AAA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t>Not Started</a:t>
            </a:r>
          </a:p>
          <a:p>
            <a:pPr algn="l" defTabSz="914400">
              <a:lnSpc>
                <a:spcPct val="140000"/>
              </a:lnSpc>
              <a:defRPr sz="1300">
                <a:solidFill>
                  <a:srgbClr val="A6AAA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t>Schedule Inspection</a:t>
            </a:r>
          </a:p>
          <a:p>
            <a:pPr algn="l" defTabSz="914400">
              <a:lnSpc>
                <a:spcPct val="140000"/>
              </a:lnSpc>
              <a:defRPr sz="1300">
                <a:solidFill>
                  <a:srgbClr val="A6AAA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pPr>
            <a:r>
              <a:t>Reports</a:t>
            </a:r>
          </a:p>
        </p:txBody>
      </p:sp>
      <p:sp>
        <p:nvSpPr>
          <p:cNvPr id="503" name="Circle"/>
          <p:cNvSpPr/>
          <p:nvPr/>
        </p:nvSpPr>
        <p:spPr>
          <a:xfrm>
            <a:off x="2632499" y="4322244"/>
            <a:ext cx="83037" cy="83037"/>
          </a:xfrm>
          <a:prstGeom prst="ellipse">
            <a:avLst/>
          </a:prstGeom>
          <a:ln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endParaRPr/>
          </a:p>
        </p:txBody>
      </p:sp>
      <p:sp>
        <p:nvSpPr>
          <p:cNvPr id="504" name="Circle"/>
          <p:cNvSpPr/>
          <p:nvPr/>
        </p:nvSpPr>
        <p:spPr>
          <a:xfrm>
            <a:off x="2630786" y="4656703"/>
            <a:ext cx="83037" cy="83037"/>
          </a:xfrm>
          <a:prstGeom prst="ellipse">
            <a:avLst/>
          </a:prstGeom>
          <a:ln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5" name="956"/>
          <p:cNvSpPr/>
          <p:nvPr/>
        </p:nvSpPr>
        <p:spPr>
          <a:xfrm>
            <a:off x="4561488" y="4562436"/>
            <a:ext cx="593573" cy="227242"/>
          </a:xfrm>
          <a:prstGeom prst="roundRect">
            <a:avLst>
              <a:gd name="adj" fmla="val 28537"/>
            </a:avLst>
          </a:prstGeom>
          <a:solidFill>
            <a:srgbClr val="E4A03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956</a:t>
            </a:r>
          </a:p>
        </p:txBody>
      </p:sp>
      <p:sp>
        <p:nvSpPr>
          <p:cNvPr id="506" name="3,642"/>
          <p:cNvSpPr/>
          <p:nvPr/>
        </p:nvSpPr>
        <p:spPr>
          <a:xfrm>
            <a:off x="4561488" y="4250141"/>
            <a:ext cx="593573" cy="227242"/>
          </a:xfrm>
          <a:prstGeom prst="roundRect">
            <a:avLst>
              <a:gd name="adj" fmla="val 28537"/>
            </a:avLst>
          </a:prstGeom>
          <a:solidFill>
            <a:srgbClr val="67A9A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3,642</a:t>
            </a:r>
          </a:p>
        </p:txBody>
      </p:sp>
      <p:sp>
        <p:nvSpPr>
          <p:cNvPr id="507" name="Circle"/>
          <p:cNvSpPr/>
          <p:nvPr/>
        </p:nvSpPr>
        <p:spPr>
          <a:xfrm>
            <a:off x="2632499" y="4967538"/>
            <a:ext cx="83037" cy="83037"/>
          </a:xfrm>
          <a:prstGeom prst="ellipse">
            <a:avLst/>
          </a:prstGeom>
          <a:ln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8" name="Circle"/>
          <p:cNvSpPr/>
          <p:nvPr/>
        </p:nvSpPr>
        <p:spPr>
          <a:xfrm>
            <a:off x="2632499" y="5299047"/>
            <a:ext cx="83037" cy="83036"/>
          </a:xfrm>
          <a:prstGeom prst="ellipse">
            <a:avLst/>
          </a:prstGeom>
          <a:ln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9" name="Dashboard"/>
          <p:cNvSpPr txBox="1"/>
          <p:nvPr/>
        </p:nvSpPr>
        <p:spPr>
          <a:xfrm>
            <a:off x="2858539" y="2458636"/>
            <a:ext cx="1006062" cy="349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60511" tIns="60511" rIns="60511" bIns="60511" anchor="ctr">
            <a:spAutoFit/>
          </a:bodyPr>
          <a:lstStyle>
            <a:lvl1pPr algn="l">
              <a:lnSpc>
                <a:spcPct val="10000"/>
              </a:lnSpc>
              <a:defRPr sz="1300">
                <a:solidFill>
                  <a:srgbClr val="A6AAA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defTabSz="914400"/>
            <a:r>
              <a:t>Dashboard</a:t>
            </a:r>
          </a:p>
        </p:txBody>
      </p:sp>
      <p:pic>
        <p:nvPicPr>
          <p:cNvPr id="510" name="pasted-image.pdf" descr="pasted-image.pd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593158" y="2544548"/>
            <a:ext cx="215901" cy="16964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4" name="Group"/>
          <p:cNvGrpSpPr/>
          <p:nvPr/>
        </p:nvGrpSpPr>
        <p:grpSpPr>
          <a:xfrm>
            <a:off x="2558868" y="3198763"/>
            <a:ext cx="2596193" cy="349625"/>
            <a:chOff x="0" y="0"/>
            <a:chExt cx="2596192" cy="349623"/>
          </a:xfrm>
        </p:grpSpPr>
        <p:sp>
          <p:nvSpPr>
            <p:cNvPr id="511" name="Shelters"/>
            <p:cNvSpPr txBox="1"/>
            <p:nvPr/>
          </p:nvSpPr>
          <p:spPr>
            <a:xfrm>
              <a:off x="299670" y="0"/>
              <a:ext cx="782032" cy="349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60511" tIns="60511" rIns="60511" bIns="60511" numCol="1" anchor="ctr">
              <a:spAutoFit/>
            </a:bodyPr>
            <a:lstStyle>
              <a:lvl1pPr algn="l">
                <a:lnSpc>
                  <a:spcPct val="10000"/>
                </a:lnSpc>
                <a:defRPr sz="1300">
                  <a:solidFill>
                    <a:srgbClr val="A6AAA9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defTabSz="914400"/>
              <a:r>
                <a:t>Shelters</a:t>
              </a:r>
            </a:p>
          </p:txBody>
        </p:sp>
        <p:sp>
          <p:nvSpPr>
            <p:cNvPr id="512" name="5.6K /433"/>
            <p:cNvSpPr/>
            <p:nvPr/>
          </p:nvSpPr>
          <p:spPr>
            <a:xfrm>
              <a:off x="1880579" y="61191"/>
              <a:ext cx="715614" cy="227242"/>
            </a:xfrm>
            <a:prstGeom prst="roundRect">
              <a:avLst>
                <a:gd name="adj" fmla="val 28537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10000"/>
                </a:lnSpc>
                <a:tabLst>
                  <a:tab pos="1701800" algn="r"/>
                </a:tabLst>
                <a:defRPr sz="10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>
                  <a:solidFill>
                    <a:srgbClr val="67A9AB"/>
                  </a:solidFill>
                </a:rPr>
                <a:t>5.6K</a:t>
              </a:r>
              <a:r>
                <a:t> /</a:t>
              </a:r>
              <a:r>
                <a:rPr>
                  <a:solidFill>
                    <a:srgbClr val="DC635E"/>
                  </a:solidFill>
                </a:rPr>
                <a:t>433</a:t>
              </a:r>
            </a:p>
          </p:txBody>
        </p:sp>
        <p:pic>
          <p:nvPicPr>
            <p:cNvPr id="513" name="pasted-image.pdf" descr="pasted-image.pdf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85911"/>
              <a:ext cx="284481" cy="1778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15" name="Buildings"/>
          <p:cNvSpPr txBox="1"/>
          <p:nvPr/>
        </p:nvSpPr>
        <p:spPr>
          <a:xfrm>
            <a:off x="2858539" y="2798685"/>
            <a:ext cx="865469" cy="349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60511" tIns="60511" rIns="60511" bIns="60511" anchor="ctr">
            <a:spAutoFit/>
          </a:bodyPr>
          <a:lstStyle>
            <a:lvl1pPr algn="l">
              <a:lnSpc>
                <a:spcPct val="10000"/>
              </a:lnSpc>
              <a:defRPr sz="1300">
                <a:solidFill>
                  <a:srgbClr val="A6AAA9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 defTabSz="914400"/>
            <a:r>
              <a:t>Buildings</a:t>
            </a:r>
          </a:p>
        </p:txBody>
      </p:sp>
      <p:pic>
        <p:nvPicPr>
          <p:cNvPr id="516" name="pasted-image.pdf" descr="pasted-image.pdf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2582849" y="2857465"/>
            <a:ext cx="182338" cy="232065"/>
          </a:xfrm>
          <a:prstGeom prst="rect">
            <a:avLst/>
          </a:prstGeom>
          <a:ln w="12700">
            <a:miter lim="400000"/>
          </a:ln>
        </p:spPr>
      </p:pic>
      <p:sp>
        <p:nvSpPr>
          <p:cNvPr id="517" name="3.7K / 763"/>
          <p:cNvSpPr/>
          <p:nvPr/>
        </p:nvSpPr>
        <p:spPr>
          <a:xfrm>
            <a:off x="4439447" y="2857465"/>
            <a:ext cx="715614" cy="227241"/>
          </a:xfrm>
          <a:prstGeom prst="roundRect">
            <a:avLst>
              <a:gd name="adj" fmla="val 28537"/>
            </a:avLst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solidFill>
                  <a:srgbClr val="67A9AB"/>
                </a:solidFill>
              </a:rPr>
              <a:t>3.7K</a:t>
            </a:r>
            <a:r>
              <a:t> / </a:t>
            </a:r>
            <a:r>
              <a:rPr>
                <a:solidFill>
                  <a:srgbClr val="DC635E"/>
                </a:solidFill>
              </a:rPr>
              <a:t>763</a:t>
            </a:r>
          </a:p>
        </p:txBody>
      </p:sp>
      <p:grpSp>
        <p:nvGrpSpPr>
          <p:cNvPr id="521" name="Group"/>
          <p:cNvGrpSpPr/>
          <p:nvPr/>
        </p:nvGrpSpPr>
        <p:grpSpPr>
          <a:xfrm>
            <a:off x="2555768" y="6465357"/>
            <a:ext cx="2588995" cy="349624"/>
            <a:chOff x="0" y="0"/>
            <a:chExt cx="2588994" cy="349623"/>
          </a:xfrm>
        </p:grpSpPr>
        <p:sp>
          <p:nvSpPr>
            <p:cNvPr id="518" name="Contacts"/>
            <p:cNvSpPr txBox="1"/>
            <p:nvPr/>
          </p:nvSpPr>
          <p:spPr>
            <a:xfrm>
              <a:off x="292118" y="0"/>
              <a:ext cx="831691" cy="349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60511" tIns="60511" rIns="60511" bIns="60511" numCol="1" anchor="ctr">
              <a:spAutoFit/>
            </a:bodyPr>
            <a:lstStyle>
              <a:lvl1pPr algn="l">
                <a:lnSpc>
                  <a:spcPct val="10000"/>
                </a:lnSpc>
                <a:defRPr sz="1300">
                  <a:solidFill>
                    <a:srgbClr val="A6AAA9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defTabSz="914400"/>
              <a:r>
                <a:t>Contacts</a:t>
              </a:r>
            </a:p>
          </p:txBody>
        </p:sp>
        <p:sp>
          <p:nvSpPr>
            <p:cNvPr id="519" name="1,218"/>
            <p:cNvSpPr/>
            <p:nvPr/>
          </p:nvSpPr>
          <p:spPr>
            <a:xfrm>
              <a:off x="1995421" y="61191"/>
              <a:ext cx="593574" cy="227242"/>
            </a:xfrm>
            <a:prstGeom prst="roundRect">
              <a:avLst>
                <a:gd name="adj" fmla="val 28537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10000"/>
                </a:lnSpc>
                <a:tabLst>
                  <a:tab pos="1701800" algn="r"/>
                </a:tabLst>
                <a:defRPr sz="10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 defTabSz="914400"/>
              <a:r>
                <a:t>1,218</a:t>
              </a:r>
            </a:p>
          </p:txBody>
        </p:sp>
        <p:pic>
          <p:nvPicPr>
            <p:cNvPr id="520" name="pasted-image.pdf" descr="pasted-image.pdf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0" y="74058"/>
              <a:ext cx="215900" cy="2015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25" name="Group"/>
          <p:cNvGrpSpPr/>
          <p:nvPr/>
        </p:nvGrpSpPr>
        <p:grpSpPr>
          <a:xfrm>
            <a:off x="2563726" y="5957581"/>
            <a:ext cx="2594229" cy="349625"/>
            <a:chOff x="0" y="0"/>
            <a:chExt cx="2594228" cy="349623"/>
          </a:xfrm>
        </p:grpSpPr>
        <p:sp>
          <p:nvSpPr>
            <p:cNvPr id="522" name="Violations"/>
            <p:cNvSpPr txBox="1"/>
            <p:nvPr/>
          </p:nvSpPr>
          <p:spPr>
            <a:xfrm>
              <a:off x="294813" y="0"/>
              <a:ext cx="922060" cy="349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60511" tIns="60511" rIns="60511" bIns="60511" numCol="1" anchor="ctr">
              <a:spAutoFit/>
            </a:bodyPr>
            <a:lstStyle>
              <a:lvl1pPr algn="l">
                <a:lnSpc>
                  <a:spcPct val="10000"/>
                </a:lnSpc>
                <a:defRPr sz="1300">
                  <a:solidFill>
                    <a:srgbClr val="A6AAA9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defTabSz="914400"/>
              <a:r>
                <a:t>Violations</a:t>
              </a:r>
            </a:p>
          </p:txBody>
        </p:sp>
        <p:sp>
          <p:nvSpPr>
            <p:cNvPr id="523" name="7,534"/>
            <p:cNvSpPr/>
            <p:nvPr/>
          </p:nvSpPr>
          <p:spPr>
            <a:xfrm>
              <a:off x="2000655" y="61191"/>
              <a:ext cx="593574" cy="227242"/>
            </a:xfrm>
            <a:prstGeom prst="roundRect">
              <a:avLst>
                <a:gd name="adj" fmla="val 28537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10000"/>
                </a:lnSpc>
                <a:tabLst>
                  <a:tab pos="1701800" algn="r"/>
                </a:tabLst>
                <a:defRPr sz="10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 defTabSz="914400"/>
              <a:r>
                <a:t>7,534</a:t>
              </a:r>
            </a:p>
          </p:txBody>
        </p:sp>
        <p:pic>
          <p:nvPicPr>
            <p:cNvPr id="524" name="pasted-image.pdf" descr="pasted-image.pdf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0" y="66861"/>
              <a:ext cx="232770" cy="2159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29" name="Group"/>
          <p:cNvGrpSpPr/>
          <p:nvPr/>
        </p:nvGrpSpPr>
        <p:grpSpPr>
          <a:xfrm>
            <a:off x="2558776" y="6912811"/>
            <a:ext cx="2596876" cy="349624"/>
            <a:chOff x="0" y="0"/>
            <a:chExt cx="2596874" cy="349623"/>
          </a:xfrm>
        </p:grpSpPr>
        <p:sp>
          <p:nvSpPr>
            <p:cNvPr id="526" name="Your Messages"/>
            <p:cNvSpPr txBox="1"/>
            <p:nvPr/>
          </p:nvSpPr>
          <p:spPr>
            <a:xfrm>
              <a:off x="299763" y="0"/>
              <a:ext cx="1314254" cy="349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60511" tIns="60511" rIns="60511" bIns="60511" numCol="1" anchor="ctr">
              <a:spAutoFit/>
            </a:bodyPr>
            <a:lstStyle>
              <a:lvl1pPr algn="l">
                <a:lnSpc>
                  <a:spcPct val="10000"/>
                </a:lnSpc>
                <a:defRPr sz="1300">
                  <a:solidFill>
                    <a:srgbClr val="A6AAA9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defTabSz="914400"/>
              <a:r>
                <a:t>Your Messages</a:t>
              </a:r>
            </a:p>
          </p:txBody>
        </p:sp>
        <p:sp>
          <p:nvSpPr>
            <p:cNvPr id="527" name="30"/>
            <p:cNvSpPr/>
            <p:nvPr/>
          </p:nvSpPr>
          <p:spPr>
            <a:xfrm>
              <a:off x="2003302" y="61191"/>
              <a:ext cx="593573" cy="227242"/>
            </a:xfrm>
            <a:prstGeom prst="roundRect">
              <a:avLst>
                <a:gd name="adj" fmla="val 28537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10000"/>
                </a:lnSpc>
                <a:tabLst>
                  <a:tab pos="1701800" algn="r"/>
                </a:tabLst>
                <a:defRPr sz="10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 defTabSz="914400"/>
              <a:r>
                <a:t>30</a:t>
              </a:r>
            </a:p>
          </p:txBody>
        </p:sp>
        <p:pic>
          <p:nvPicPr>
            <p:cNvPr id="528" name="pasted-image.pdf" descr="pasted-image.pdf"/>
            <p:cNvPicPr>
              <a:picLocks noChangeAspect="1"/>
            </p:cNvPicPr>
            <p:nvPr/>
          </p:nvPicPr>
          <p:blipFill>
            <a:blip r:embed="rId12">
              <a:extLst/>
            </a:blip>
            <a:stretch>
              <a:fillRect/>
            </a:stretch>
          </p:blipFill>
          <p:spPr>
            <a:xfrm>
              <a:off x="0" y="89993"/>
              <a:ext cx="215900" cy="1696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532" name="Group"/>
          <p:cNvGrpSpPr/>
          <p:nvPr/>
        </p:nvGrpSpPr>
        <p:grpSpPr>
          <a:xfrm>
            <a:off x="2592333" y="7406538"/>
            <a:ext cx="1396415" cy="349625"/>
            <a:chOff x="0" y="0"/>
            <a:chExt cx="1396413" cy="349623"/>
          </a:xfrm>
        </p:grpSpPr>
        <p:pic>
          <p:nvPicPr>
            <p:cNvPr id="530" name="pasted-image.pdf" descr="pasted-image.pdf"/>
            <p:cNvPicPr>
              <a:picLocks noChangeAspect="1"/>
            </p:cNvPicPr>
            <p:nvPr/>
          </p:nvPicPr>
          <p:blipFill>
            <a:blip r:embed="rId13">
              <a:extLst/>
            </a:blip>
            <a:stretch>
              <a:fillRect/>
            </a:stretch>
          </p:blipFill>
          <p:spPr>
            <a:xfrm>
              <a:off x="0" y="75803"/>
              <a:ext cx="215900" cy="1980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31" name="App Settings"/>
            <p:cNvSpPr txBox="1"/>
            <p:nvPr/>
          </p:nvSpPr>
          <p:spPr>
            <a:xfrm>
              <a:off x="266205" y="0"/>
              <a:ext cx="1130209" cy="349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60511" tIns="60511" rIns="60511" bIns="60511" numCol="1" anchor="ctr">
              <a:spAutoFit/>
            </a:bodyPr>
            <a:lstStyle>
              <a:lvl1pPr algn="l">
                <a:lnSpc>
                  <a:spcPct val="10000"/>
                </a:lnSpc>
                <a:defRPr sz="1300">
                  <a:solidFill>
                    <a:srgbClr val="A6AAA9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defTabSz="914400"/>
              <a:r>
                <a:t>App Settings</a:t>
              </a:r>
            </a:p>
          </p:txBody>
        </p:sp>
      </p:grpSp>
      <p:grpSp>
        <p:nvGrpSpPr>
          <p:cNvPr id="535" name="Group"/>
          <p:cNvGrpSpPr/>
          <p:nvPr/>
        </p:nvGrpSpPr>
        <p:grpSpPr>
          <a:xfrm>
            <a:off x="2592805" y="7885225"/>
            <a:ext cx="1125237" cy="349625"/>
            <a:chOff x="0" y="0"/>
            <a:chExt cx="1125236" cy="349623"/>
          </a:xfrm>
        </p:grpSpPr>
        <p:pic>
          <p:nvPicPr>
            <p:cNvPr id="533" name="pasted-image.pdf" descr="pasted-image.pdf"/>
            <p:cNvPicPr>
              <a:picLocks noChangeAspect="1"/>
            </p:cNvPicPr>
            <p:nvPr/>
          </p:nvPicPr>
          <p:blipFill>
            <a:blip r:embed="rId14">
              <a:extLst/>
            </a:blip>
            <a:stretch>
              <a:fillRect/>
            </a:stretch>
          </p:blipFill>
          <p:spPr>
            <a:xfrm>
              <a:off x="0" y="66861"/>
              <a:ext cx="215900" cy="2159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34" name="App Help"/>
            <p:cNvSpPr txBox="1"/>
            <p:nvPr/>
          </p:nvSpPr>
          <p:spPr>
            <a:xfrm>
              <a:off x="265734" y="0"/>
              <a:ext cx="859503" cy="349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60511" tIns="60511" rIns="60511" bIns="60511" numCol="1" anchor="ctr">
              <a:spAutoFit/>
            </a:bodyPr>
            <a:lstStyle>
              <a:lvl1pPr algn="l">
                <a:lnSpc>
                  <a:spcPct val="10000"/>
                </a:lnSpc>
                <a:defRPr sz="1300">
                  <a:solidFill>
                    <a:srgbClr val="A6AAA9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defTabSz="914400"/>
              <a:r>
                <a:t>App Help</a:t>
              </a:r>
            </a:p>
          </p:txBody>
        </p:sp>
      </p:grpSp>
      <p:grpSp>
        <p:nvGrpSpPr>
          <p:cNvPr id="539" name="Group"/>
          <p:cNvGrpSpPr/>
          <p:nvPr/>
        </p:nvGrpSpPr>
        <p:grpSpPr>
          <a:xfrm>
            <a:off x="2578788" y="3689078"/>
            <a:ext cx="2579050" cy="349625"/>
            <a:chOff x="0" y="0"/>
            <a:chExt cx="2579048" cy="349623"/>
          </a:xfrm>
        </p:grpSpPr>
        <p:sp>
          <p:nvSpPr>
            <p:cNvPr id="536" name="Inspections"/>
            <p:cNvSpPr txBox="1"/>
            <p:nvPr/>
          </p:nvSpPr>
          <p:spPr>
            <a:xfrm>
              <a:off x="279750" y="0"/>
              <a:ext cx="1045966" cy="349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60511" tIns="60511" rIns="60511" bIns="60511" numCol="1" anchor="ctr">
              <a:spAutoFit/>
            </a:bodyPr>
            <a:lstStyle>
              <a:lvl1pPr algn="l">
                <a:lnSpc>
                  <a:spcPct val="10000"/>
                </a:lnSpc>
                <a:defRPr sz="1300">
                  <a:solidFill>
                    <a:srgbClr val="FFFFFF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defTabSz="914400"/>
              <a:r>
                <a:t>Inspections</a:t>
              </a:r>
            </a:p>
          </p:txBody>
        </p:sp>
        <p:pic>
          <p:nvPicPr>
            <p:cNvPr id="537" name="pasted-image.pdf" descr="pasted-image.pdf"/>
            <p:cNvPicPr>
              <a:picLocks noChangeAspect="1"/>
            </p:cNvPicPr>
            <p:nvPr/>
          </p:nvPicPr>
          <p:blipFill>
            <a:blip r:embed="rId15">
              <a:extLst/>
            </a:blip>
            <a:stretch>
              <a:fillRect/>
            </a:stretch>
          </p:blipFill>
          <p:spPr>
            <a:xfrm>
              <a:off x="0" y="92261"/>
              <a:ext cx="210127" cy="165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38" name="5,054"/>
            <p:cNvSpPr/>
            <p:nvPr/>
          </p:nvSpPr>
          <p:spPr>
            <a:xfrm>
              <a:off x="1985475" y="61191"/>
              <a:ext cx="593574" cy="227242"/>
            </a:xfrm>
            <a:prstGeom prst="roundRect">
              <a:avLst>
                <a:gd name="adj" fmla="val 28537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10000"/>
                </a:lnSpc>
                <a:tabLst>
                  <a:tab pos="1701800" algn="r"/>
                </a:tabLst>
                <a:defRPr sz="10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pPr defTabSz="914400"/>
              <a:r>
                <a:t>5,054</a:t>
              </a:r>
            </a:p>
          </p:txBody>
        </p:sp>
      </p:grpSp>
      <p:grpSp>
        <p:nvGrpSpPr>
          <p:cNvPr id="543" name="Group"/>
          <p:cNvGrpSpPr/>
          <p:nvPr/>
        </p:nvGrpSpPr>
        <p:grpSpPr>
          <a:xfrm>
            <a:off x="2558868" y="3198763"/>
            <a:ext cx="2596193" cy="349625"/>
            <a:chOff x="0" y="0"/>
            <a:chExt cx="2596192" cy="349623"/>
          </a:xfrm>
        </p:grpSpPr>
        <p:sp>
          <p:nvSpPr>
            <p:cNvPr id="540" name="Shelters"/>
            <p:cNvSpPr txBox="1"/>
            <p:nvPr/>
          </p:nvSpPr>
          <p:spPr>
            <a:xfrm>
              <a:off x="299670" y="0"/>
              <a:ext cx="782032" cy="3496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60511" tIns="60511" rIns="60511" bIns="60511" numCol="1" anchor="ctr">
              <a:spAutoFit/>
            </a:bodyPr>
            <a:lstStyle>
              <a:lvl1pPr algn="l">
                <a:lnSpc>
                  <a:spcPct val="10000"/>
                </a:lnSpc>
                <a:defRPr sz="1300">
                  <a:solidFill>
                    <a:srgbClr val="A6AAA9"/>
                  </a:solidFill>
                  <a:latin typeface="Open Sans Semibold"/>
                  <a:ea typeface="Open Sans Semibold"/>
                  <a:cs typeface="Open Sans Semibold"/>
                  <a:sym typeface="Open Sans Semibold"/>
                </a:defRPr>
              </a:lvl1pPr>
            </a:lstStyle>
            <a:p>
              <a:pPr defTabSz="914400"/>
              <a:r>
                <a:t>Shelters</a:t>
              </a:r>
            </a:p>
          </p:txBody>
        </p:sp>
        <p:sp>
          <p:nvSpPr>
            <p:cNvPr id="541" name="5.6K /433"/>
            <p:cNvSpPr/>
            <p:nvPr/>
          </p:nvSpPr>
          <p:spPr>
            <a:xfrm>
              <a:off x="1880579" y="61191"/>
              <a:ext cx="715614" cy="227242"/>
            </a:xfrm>
            <a:prstGeom prst="roundRect">
              <a:avLst>
                <a:gd name="adj" fmla="val 28537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defTabSz="914400">
                <a:lnSpc>
                  <a:spcPct val="10000"/>
                </a:lnSpc>
                <a:tabLst>
                  <a:tab pos="1701800" algn="r"/>
                </a:tabLst>
                <a:defRPr sz="10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>
                  <a:solidFill>
                    <a:srgbClr val="67A9AB"/>
                  </a:solidFill>
                </a:rPr>
                <a:t>5.6K</a:t>
              </a:r>
              <a:r>
                <a:t> /</a:t>
              </a:r>
              <a:r>
                <a:rPr>
                  <a:solidFill>
                    <a:srgbClr val="DC635E"/>
                  </a:solidFill>
                </a:rPr>
                <a:t>433</a:t>
              </a:r>
            </a:p>
          </p:txBody>
        </p:sp>
        <p:pic>
          <p:nvPicPr>
            <p:cNvPr id="542" name="pasted-image.pdf" descr="pasted-image.pdf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85911"/>
              <a:ext cx="284481" cy="1778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44" name="Circle"/>
          <p:cNvSpPr/>
          <p:nvPr/>
        </p:nvSpPr>
        <p:spPr>
          <a:xfrm>
            <a:off x="2632499" y="5606035"/>
            <a:ext cx="83037" cy="83037"/>
          </a:xfrm>
          <a:prstGeom prst="ellipse">
            <a:avLst/>
          </a:prstGeom>
          <a:ln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5" name="456"/>
          <p:cNvSpPr/>
          <p:nvPr/>
        </p:nvSpPr>
        <p:spPr>
          <a:xfrm>
            <a:off x="4561488" y="4891171"/>
            <a:ext cx="593574" cy="227242"/>
          </a:xfrm>
          <a:prstGeom prst="roundRect">
            <a:avLst>
              <a:gd name="adj" fmla="val 28537"/>
            </a:avLst>
          </a:prstGeom>
          <a:solidFill>
            <a:srgbClr val="DC63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456</a:t>
            </a:r>
          </a:p>
        </p:txBody>
      </p:sp>
      <p:sp>
        <p:nvSpPr>
          <p:cNvPr id="546" name="Inspections"/>
          <p:cNvSpPr txBox="1"/>
          <p:nvPr/>
        </p:nvSpPr>
        <p:spPr>
          <a:xfrm>
            <a:off x="5313454" y="1630645"/>
            <a:ext cx="1603667" cy="498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2300">
                <a:solidFill>
                  <a:srgbClr val="53585F"/>
                </a:solidFill>
                <a:latin typeface="SF UI Display Regular"/>
                <a:ea typeface="SF UI Display Regular"/>
                <a:cs typeface="SF UI Display Regular"/>
                <a:sym typeface="SF UI Display Regular"/>
              </a:defRPr>
            </a:lvl1pPr>
          </a:lstStyle>
          <a:p>
            <a:r>
              <a:t>Inspections</a:t>
            </a:r>
          </a:p>
        </p:txBody>
      </p:sp>
      <p:sp>
        <p:nvSpPr>
          <p:cNvPr id="547" name="Dashboard     /   Inspections"/>
          <p:cNvSpPr txBox="1"/>
          <p:nvPr/>
        </p:nvSpPr>
        <p:spPr>
          <a:xfrm>
            <a:off x="18080482" y="1694145"/>
            <a:ext cx="2287929" cy="37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 defTabSz="821531">
              <a:defRPr sz="13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rPr u="sng"/>
              <a:t>Dashboard </a:t>
            </a:r>
            <a:r>
              <a:t>    /   Inspections</a:t>
            </a:r>
          </a:p>
        </p:txBody>
      </p:sp>
      <p:sp>
        <p:nvSpPr>
          <p:cNvPr id="548" name="Rounded Rectangle"/>
          <p:cNvSpPr/>
          <p:nvPr/>
        </p:nvSpPr>
        <p:spPr>
          <a:xfrm>
            <a:off x="5487844" y="2230879"/>
            <a:ext cx="2904223" cy="2044144"/>
          </a:xfrm>
          <a:prstGeom prst="roundRect">
            <a:avLst>
              <a:gd name="adj" fmla="val 311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9" name="Rounded Rectangle"/>
          <p:cNvSpPr/>
          <p:nvPr/>
        </p:nvSpPr>
        <p:spPr>
          <a:xfrm>
            <a:off x="8491508" y="2230879"/>
            <a:ext cx="2904223" cy="2044144"/>
          </a:xfrm>
          <a:prstGeom prst="roundRect">
            <a:avLst>
              <a:gd name="adj" fmla="val 311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50" name="Rounded Rectangle"/>
          <p:cNvSpPr/>
          <p:nvPr/>
        </p:nvSpPr>
        <p:spPr>
          <a:xfrm>
            <a:off x="11495172" y="2230879"/>
            <a:ext cx="2904223" cy="2044144"/>
          </a:xfrm>
          <a:prstGeom prst="roundRect">
            <a:avLst>
              <a:gd name="adj" fmla="val 311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51" name="Rounded Rectangle"/>
          <p:cNvSpPr/>
          <p:nvPr/>
        </p:nvSpPr>
        <p:spPr>
          <a:xfrm>
            <a:off x="14498837" y="2230879"/>
            <a:ext cx="2904223" cy="2044144"/>
          </a:xfrm>
          <a:prstGeom prst="roundRect">
            <a:avLst>
              <a:gd name="adj" fmla="val 311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52" name="Rounded Rectangle"/>
          <p:cNvSpPr/>
          <p:nvPr/>
        </p:nvSpPr>
        <p:spPr>
          <a:xfrm>
            <a:off x="17502499" y="2230879"/>
            <a:ext cx="2904222" cy="2044144"/>
          </a:xfrm>
          <a:prstGeom prst="roundRect">
            <a:avLst>
              <a:gd name="adj" fmla="val 3118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53" name="Brooklyn"/>
          <p:cNvSpPr txBox="1"/>
          <p:nvPr/>
        </p:nvSpPr>
        <p:spPr>
          <a:xfrm>
            <a:off x="5496599" y="2230378"/>
            <a:ext cx="760604" cy="333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12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Brooklyn </a:t>
            </a:r>
          </a:p>
        </p:txBody>
      </p:sp>
      <p:sp>
        <p:nvSpPr>
          <p:cNvPr id="554" name="Bronx"/>
          <p:cNvSpPr txBox="1"/>
          <p:nvPr/>
        </p:nvSpPr>
        <p:spPr>
          <a:xfrm>
            <a:off x="8493283" y="2223095"/>
            <a:ext cx="529718" cy="333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12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Bronx</a:t>
            </a:r>
          </a:p>
        </p:txBody>
      </p:sp>
      <p:sp>
        <p:nvSpPr>
          <p:cNvPr id="555" name="Manhattan"/>
          <p:cNvSpPr txBox="1"/>
          <p:nvPr/>
        </p:nvSpPr>
        <p:spPr>
          <a:xfrm>
            <a:off x="11504856" y="2235795"/>
            <a:ext cx="849606" cy="333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12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Manhattan</a:t>
            </a:r>
          </a:p>
        </p:txBody>
      </p:sp>
      <p:sp>
        <p:nvSpPr>
          <p:cNvPr id="556" name="Staten Island"/>
          <p:cNvSpPr txBox="1"/>
          <p:nvPr/>
        </p:nvSpPr>
        <p:spPr>
          <a:xfrm>
            <a:off x="14506508" y="2223095"/>
            <a:ext cx="990728" cy="333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12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Staten Island</a:t>
            </a:r>
          </a:p>
        </p:txBody>
      </p:sp>
      <p:sp>
        <p:nvSpPr>
          <p:cNvPr id="557" name="Queens"/>
          <p:cNvSpPr txBox="1"/>
          <p:nvPr/>
        </p:nvSpPr>
        <p:spPr>
          <a:xfrm>
            <a:off x="17502499" y="2223095"/>
            <a:ext cx="637312" cy="333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12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Queens</a:t>
            </a:r>
          </a:p>
        </p:txBody>
      </p:sp>
      <p:pic>
        <p:nvPicPr>
          <p:cNvPr id="558" name="pasted-image.tiff" descr="pasted-image.tiff"/>
          <p:cNvPicPr>
            <a:picLocks noChangeAspect="1"/>
          </p:cNvPicPr>
          <p:nvPr/>
        </p:nvPicPr>
        <p:blipFill>
          <a:blip r:embed="rId16">
            <a:alphaModFix amt="54216"/>
            <a:extLst/>
          </a:blip>
          <a:stretch>
            <a:fillRect/>
          </a:stretch>
        </p:blipFill>
        <p:spPr>
          <a:xfrm>
            <a:off x="7206481" y="2592247"/>
            <a:ext cx="948584" cy="1024196"/>
          </a:xfrm>
          <a:prstGeom prst="rect">
            <a:avLst/>
          </a:prstGeom>
          <a:ln w="12700">
            <a:miter lim="400000"/>
          </a:ln>
        </p:spPr>
      </p:pic>
      <p:pic>
        <p:nvPicPr>
          <p:cNvPr id="559" name="pasted-image.tiff" descr="pasted-image.tiff"/>
          <p:cNvPicPr>
            <a:picLocks noChangeAspect="1"/>
          </p:cNvPicPr>
          <p:nvPr/>
        </p:nvPicPr>
        <p:blipFill>
          <a:blip r:embed="rId17">
            <a:alphaModFix amt="54216"/>
            <a:extLst/>
          </a:blip>
          <a:stretch>
            <a:fillRect/>
          </a:stretch>
        </p:blipFill>
        <p:spPr>
          <a:xfrm>
            <a:off x="19330970" y="2511826"/>
            <a:ext cx="948584" cy="1231985"/>
          </a:xfrm>
          <a:prstGeom prst="rect">
            <a:avLst/>
          </a:prstGeom>
          <a:ln w="12700">
            <a:miter lim="400000"/>
          </a:ln>
        </p:spPr>
      </p:pic>
      <p:pic>
        <p:nvPicPr>
          <p:cNvPr id="560" name="pasted-image.tiff" descr="pasted-image.tiff"/>
          <p:cNvPicPr>
            <a:picLocks noChangeAspect="1"/>
          </p:cNvPicPr>
          <p:nvPr/>
        </p:nvPicPr>
        <p:blipFill>
          <a:blip r:embed="rId18">
            <a:alphaModFix amt="10433"/>
            <a:extLst/>
          </a:blip>
          <a:stretch>
            <a:fillRect/>
          </a:stretch>
        </p:blipFill>
        <p:spPr>
          <a:xfrm>
            <a:off x="10186054" y="2551920"/>
            <a:ext cx="1145544" cy="1151797"/>
          </a:xfrm>
          <a:prstGeom prst="rect">
            <a:avLst/>
          </a:prstGeom>
          <a:ln w="12700">
            <a:miter lim="400000"/>
          </a:ln>
        </p:spPr>
      </p:pic>
      <p:pic>
        <p:nvPicPr>
          <p:cNvPr id="561" name="pasted-image.tiff" descr="pasted-image.tiff"/>
          <p:cNvPicPr>
            <a:picLocks noChangeAspect="1"/>
          </p:cNvPicPr>
          <p:nvPr/>
        </p:nvPicPr>
        <p:blipFill>
          <a:blip r:embed="rId19">
            <a:alphaModFix amt="54216"/>
            <a:extLst/>
          </a:blip>
          <a:stretch>
            <a:fillRect/>
          </a:stretch>
        </p:blipFill>
        <p:spPr>
          <a:xfrm>
            <a:off x="13553879" y="2446807"/>
            <a:ext cx="615278" cy="1362023"/>
          </a:xfrm>
          <a:prstGeom prst="rect">
            <a:avLst/>
          </a:prstGeom>
          <a:ln w="12700">
            <a:miter lim="400000"/>
          </a:ln>
        </p:spPr>
      </p:pic>
      <p:pic>
        <p:nvPicPr>
          <p:cNvPr id="562" name="pasted-image.tiff" descr="pasted-image.tiff"/>
          <p:cNvPicPr>
            <a:picLocks noChangeAspect="1"/>
          </p:cNvPicPr>
          <p:nvPr/>
        </p:nvPicPr>
        <p:blipFill>
          <a:blip r:embed="rId20">
            <a:alphaModFix amt="54216"/>
            <a:extLst/>
          </a:blip>
          <a:stretch>
            <a:fillRect/>
          </a:stretch>
        </p:blipFill>
        <p:spPr>
          <a:xfrm>
            <a:off x="16244842" y="2635774"/>
            <a:ext cx="1010445" cy="984089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563" name="Table"/>
          <p:cNvGraphicFramePr/>
          <p:nvPr/>
        </p:nvGraphicFramePr>
        <p:xfrm>
          <a:off x="5522314" y="2589922"/>
          <a:ext cx="14893880" cy="2391205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901225"/>
                <a:gridCol w="889007"/>
                <a:gridCol w="416324"/>
                <a:gridCol w="353568"/>
                <a:gridCol w="382217"/>
                <a:gridCol w="1027498"/>
                <a:gridCol w="901927"/>
                <a:gridCol w="372440"/>
                <a:gridCol w="322732"/>
                <a:gridCol w="413265"/>
                <a:gridCol w="976286"/>
                <a:gridCol w="846775"/>
                <a:gridCol w="404106"/>
                <a:gridCol w="385255"/>
                <a:gridCol w="396615"/>
                <a:gridCol w="967084"/>
                <a:gridCol w="851932"/>
                <a:gridCol w="392906"/>
                <a:gridCol w="387300"/>
                <a:gridCol w="372913"/>
                <a:gridCol w="951706"/>
                <a:gridCol w="842605"/>
                <a:gridCol w="364747"/>
                <a:gridCol w="364747"/>
                <a:gridCol w="408700"/>
              </a:tblGrid>
              <a:tr h="181405"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67A9AB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767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Apartments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453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67A9AB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1023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Apartments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279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67A9AB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631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Apartments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279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67A9AB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431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Apartments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179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67A9AB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790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Apartments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299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1814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Motels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119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Motels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343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Motels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243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Motels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143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Motels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16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1814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123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Hotels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123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181405"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E4A03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239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Homes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E4A03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213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Homes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110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E4A03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175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Homes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E4A03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212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Homes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E4A03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117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Homes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110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1814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Other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53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Other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168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Other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66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Other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31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Other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67A9AB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168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E4A03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60000"/>
                        </a:lnSpc>
                        <a:defRPr sz="1800"/>
                      </a:pPr>
                      <a:r>
                        <a:rPr sz="900">
                          <a:solidFill>
                            <a:srgbClr val="DC635E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1814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67A9AB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E4A03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DC635E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67A9AB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E4A03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DC635E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67A9AB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E4A03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DC635E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67A9AB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E4A03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DC635E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67A9AB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E4A03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DC635E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181405"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DC635E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112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DC635E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98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DC635E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114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DC635E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89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3300">
                          <a:solidFill>
                            <a:srgbClr val="DC635E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43</a:t>
                      </a:r>
                    </a:p>
                  </a:txBody>
                  <a:tcPr marL="50800" marR="50800" marT="50800" marB="5080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1814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1814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solidFill>
                            <a:srgbClr val="FFFFFF"/>
                          </a:solidFill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9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lnSpc>
                          <a:spcPct val="10000"/>
                        </a:lnSpc>
                        <a:defRPr sz="900">
                          <a:latin typeface="SF UI Display Medium"/>
                          <a:ea typeface="SF UI Display Medium"/>
                          <a:cs typeface="SF UI Display Medium"/>
                          <a:sym typeface="SF UI Display Medium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64" name="Active"/>
          <p:cNvSpPr txBox="1"/>
          <p:nvPr/>
        </p:nvSpPr>
        <p:spPr>
          <a:xfrm>
            <a:off x="5570213" y="2513549"/>
            <a:ext cx="445555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67A9A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Active</a:t>
            </a:r>
          </a:p>
        </p:txBody>
      </p:sp>
      <p:sp>
        <p:nvSpPr>
          <p:cNvPr id="565" name="In Progress"/>
          <p:cNvSpPr txBox="1"/>
          <p:nvPr/>
        </p:nvSpPr>
        <p:spPr>
          <a:xfrm>
            <a:off x="5570213" y="3071352"/>
            <a:ext cx="685014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E4A0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In Progress</a:t>
            </a:r>
          </a:p>
        </p:txBody>
      </p:sp>
      <p:sp>
        <p:nvSpPr>
          <p:cNvPr id="566" name="Not Started"/>
          <p:cNvSpPr txBox="1"/>
          <p:nvPr/>
        </p:nvSpPr>
        <p:spPr>
          <a:xfrm>
            <a:off x="5570213" y="3630552"/>
            <a:ext cx="705474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DC63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Not Started</a:t>
            </a:r>
          </a:p>
        </p:txBody>
      </p:sp>
      <p:sp>
        <p:nvSpPr>
          <p:cNvPr id="567" name="Active"/>
          <p:cNvSpPr txBox="1"/>
          <p:nvPr/>
        </p:nvSpPr>
        <p:spPr>
          <a:xfrm>
            <a:off x="8494593" y="2513549"/>
            <a:ext cx="445555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67A9A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Active</a:t>
            </a:r>
          </a:p>
        </p:txBody>
      </p:sp>
      <p:sp>
        <p:nvSpPr>
          <p:cNvPr id="568" name="In Progress"/>
          <p:cNvSpPr txBox="1"/>
          <p:nvPr/>
        </p:nvSpPr>
        <p:spPr>
          <a:xfrm>
            <a:off x="8494593" y="3071352"/>
            <a:ext cx="685013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E4A0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In Progress</a:t>
            </a:r>
          </a:p>
        </p:txBody>
      </p:sp>
      <p:sp>
        <p:nvSpPr>
          <p:cNvPr id="569" name="Not Started"/>
          <p:cNvSpPr txBox="1"/>
          <p:nvPr/>
        </p:nvSpPr>
        <p:spPr>
          <a:xfrm>
            <a:off x="8494593" y="3630552"/>
            <a:ext cx="705473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DC63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Not Started</a:t>
            </a:r>
          </a:p>
        </p:txBody>
      </p:sp>
      <p:sp>
        <p:nvSpPr>
          <p:cNvPr id="570" name="Active"/>
          <p:cNvSpPr txBox="1"/>
          <p:nvPr/>
        </p:nvSpPr>
        <p:spPr>
          <a:xfrm>
            <a:off x="11536356" y="2513549"/>
            <a:ext cx="445555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67A9A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Active</a:t>
            </a:r>
          </a:p>
        </p:txBody>
      </p:sp>
      <p:sp>
        <p:nvSpPr>
          <p:cNvPr id="571" name="In Progress"/>
          <p:cNvSpPr txBox="1"/>
          <p:nvPr/>
        </p:nvSpPr>
        <p:spPr>
          <a:xfrm>
            <a:off x="11536356" y="3071352"/>
            <a:ext cx="685013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E4A0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In Progress</a:t>
            </a:r>
          </a:p>
        </p:txBody>
      </p:sp>
      <p:sp>
        <p:nvSpPr>
          <p:cNvPr id="572" name="Not Started"/>
          <p:cNvSpPr txBox="1"/>
          <p:nvPr/>
        </p:nvSpPr>
        <p:spPr>
          <a:xfrm>
            <a:off x="11536356" y="3630552"/>
            <a:ext cx="705473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DC63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Not Started</a:t>
            </a:r>
          </a:p>
        </p:txBody>
      </p:sp>
      <p:sp>
        <p:nvSpPr>
          <p:cNvPr id="573" name="Active"/>
          <p:cNvSpPr txBox="1"/>
          <p:nvPr/>
        </p:nvSpPr>
        <p:spPr>
          <a:xfrm>
            <a:off x="14519428" y="2513549"/>
            <a:ext cx="445555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67A9A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Active</a:t>
            </a:r>
          </a:p>
        </p:txBody>
      </p:sp>
      <p:sp>
        <p:nvSpPr>
          <p:cNvPr id="574" name="In Progress"/>
          <p:cNvSpPr txBox="1"/>
          <p:nvPr/>
        </p:nvSpPr>
        <p:spPr>
          <a:xfrm>
            <a:off x="14519428" y="3071352"/>
            <a:ext cx="685014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E4A0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In Progress</a:t>
            </a:r>
          </a:p>
        </p:txBody>
      </p:sp>
      <p:sp>
        <p:nvSpPr>
          <p:cNvPr id="575" name="Not Started"/>
          <p:cNvSpPr txBox="1"/>
          <p:nvPr/>
        </p:nvSpPr>
        <p:spPr>
          <a:xfrm>
            <a:off x="14519428" y="3630552"/>
            <a:ext cx="705473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DC63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Not Started</a:t>
            </a:r>
          </a:p>
        </p:txBody>
      </p:sp>
      <p:sp>
        <p:nvSpPr>
          <p:cNvPr id="576" name="Active"/>
          <p:cNvSpPr txBox="1"/>
          <p:nvPr/>
        </p:nvSpPr>
        <p:spPr>
          <a:xfrm>
            <a:off x="17502209" y="2513549"/>
            <a:ext cx="445555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67A9A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Active</a:t>
            </a:r>
          </a:p>
        </p:txBody>
      </p:sp>
      <p:sp>
        <p:nvSpPr>
          <p:cNvPr id="577" name="In Progress"/>
          <p:cNvSpPr txBox="1"/>
          <p:nvPr/>
        </p:nvSpPr>
        <p:spPr>
          <a:xfrm>
            <a:off x="17502209" y="3071352"/>
            <a:ext cx="685013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E4A0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In Progress</a:t>
            </a:r>
          </a:p>
        </p:txBody>
      </p:sp>
      <p:sp>
        <p:nvSpPr>
          <p:cNvPr id="578" name="Not Started"/>
          <p:cNvSpPr txBox="1"/>
          <p:nvPr/>
        </p:nvSpPr>
        <p:spPr>
          <a:xfrm>
            <a:off x="17502209" y="3630552"/>
            <a:ext cx="705473" cy="28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900">
                <a:solidFill>
                  <a:srgbClr val="DC63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Not Started</a:t>
            </a:r>
          </a:p>
        </p:txBody>
      </p:sp>
      <p:sp>
        <p:nvSpPr>
          <p:cNvPr id="579" name="Rounded Rectangle"/>
          <p:cNvSpPr/>
          <p:nvPr/>
        </p:nvSpPr>
        <p:spPr>
          <a:xfrm>
            <a:off x="5490627" y="4467367"/>
            <a:ext cx="14925417" cy="504014"/>
          </a:xfrm>
          <a:prstGeom prst="roundRect">
            <a:avLst>
              <a:gd name="adj" fmla="val 9882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589" name="Group"/>
          <p:cNvGrpSpPr/>
          <p:nvPr/>
        </p:nvGrpSpPr>
        <p:grpSpPr>
          <a:xfrm>
            <a:off x="19446955" y="4597408"/>
            <a:ext cx="886356" cy="221699"/>
            <a:chOff x="0" y="0"/>
            <a:chExt cx="886355" cy="221698"/>
          </a:xfrm>
        </p:grpSpPr>
        <p:grpSp>
          <p:nvGrpSpPr>
            <p:cNvPr id="582" name="Group"/>
            <p:cNvGrpSpPr/>
            <p:nvPr/>
          </p:nvGrpSpPr>
          <p:grpSpPr>
            <a:xfrm>
              <a:off x="0" y="0"/>
              <a:ext cx="228600" cy="221699"/>
              <a:chOff x="0" y="0"/>
              <a:chExt cx="228599" cy="221698"/>
            </a:xfrm>
          </p:grpSpPr>
          <p:sp>
            <p:nvSpPr>
              <p:cNvPr id="580" name="Oval"/>
              <p:cNvSpPr/>
              <p:nvPr/>
            </p:nvSpPr>
            <p:spPr>
              <a:xfrm>
                <a:off x="0" y="0"/>
                <a:ext cx="228600" cy="221699"/>
              </a:xfrm>
              <a:prstGeom prst="ellipse">
                <a:avLst/>
              </a:prstGeom>
              <a:solidFill>
                <a:srgbClr val="DCDEE0"/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pic>
            <p:nvPicPr>
              <p:cNvPr id="581" name="pasted-image.pdf" descr="pasted-image.pdf"/>
              <p:cNvPicPr>
                <a:picLocks noChangeAspect="1"/>
              </p:cNvPicPr>
              <p:nvPr/>
            </p:nvPicPr>
            <p:blipFill>
              <a:blip r:embed="rId21">
                <a:extLst/>
              </a:blip>
              <a:stretch>
                <a:fillRect/>
              </a:stretch>
            </p:blipFill>
            <p:spPr>
              <a:xfrm>
                <a:off x="60988" y="57537"/>
                <a:ext cx="106624" cy="1066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585" name="Group"/>
            <p:cNvGrpSpPr/>
            <p:nvPr/>
          </p:nvGrpSpPr>
          <p:grpSpPr>
            <a:xfrm>
              <a:off x="325037" y="0"/>
              <a:ext cx="228601" cy="221699"/>
              <a:chOff x="0" y="0"/>
              <a:chExt cx="228599" cy="221698"/>
            </a:xfrm>
          </p:grpSpPr>
          <p:sp>
            <p:nvSpPr>
              <p:cNvPr id="583" name="Oval"/>
              <p:cNvSpPr/>
              <p:nvPr/>
            </p:nvSpPr>
            <p:spPr>
              <a:xfrm>
                <a:off x="0" y="0"/>
                <a:ext cx="228600" cy="221699"/>
              </a:xfrm>
              <a:prstGeom prst="ellipse">
                <a:avLst/>
              </a:prstGeom>
              <a:solidFill>
                <a:srgbClr val="4CADAB"/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pic>
            <p:nvPicPr>
              <p:cNvPr id="584" name="pasted-image.pdf" descr="pasted-image.pdf"/>
              <p:cNvPicPr>
                <a:picLocks noChangeAspect="1"/>
              </p:cNvPicPr>
              <p:nvPr/>
            </p:nvPicPr>
            <p:blipFill>
              <a:blip r:embed="rId22">
                <a:extLst/>
              </a:blip>
              <a:stretch>
                <a:fillRect/>
              </a:stretch>
            </p:blipFill>
            <p:spPr>
              <a:xfrm>
                <a:off x="52868" y="49419"/>
                <a:ext cx="122863" cy="12286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588" name="Group"/>
            <p:cNvGrpSpPr/>
            <p:nvPr/>
          </p:nvGrpSpPr>
          <p:grpSpPr>
            <a:xfrm>
              <a:off x="657755" y="0"/>
              <a:ext cx="228601" cy="221699"/>
              <a:chOff x="0" y="0"/>
              <a:chExt cx="228599" cy="221698"/>
            </a:xfrm>
          </p:grpSpPr>
          <p:sp>
            <p:nvSpPr>
              <p:cNvPr id="586" name="Oval"/>
              <p:cNvSpPr/>
              <p:nvPr/>
            </p:nvSpPr>
            <p:spPr>
              <a:xfrm>
                <a:off x="0" y="0"/>
                <a:ext cx="228600" cy="221699"/>
              </a:xfrm>
              <a:prstGeom prst="ellipse">
                <a:avLst/>
              </a:prstGeom>
              <a:solidFill>
                <a:srgbClr val="EF9C1B"/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/>
              </a:p>
            </p:txBody>
          </p:sp>
          <p:pic>
            <p:nvPicPr>
              <p:cNvPr id="587" name="pasted-image.pdf" descr="pasted-image.pdf"/>
              <p:cNvPicPr>
                <a:picLocks noChangeAspect="1"/>
              </p:cNvPicPr>
              <p:nvPr/>
            </p:nvPicPr>
            <p:blipFill>
              <a:blip r:embed="rId23">
                <a:extLst/>
              </a:blip>
              <a:stretch>
                <a:fillRect/>
              </a:stretch>
            </p:blipFill>
            <p:spPr>
              <a:xfrm>
                <a:off x="63500" y="96994"/>
                <a:ext cx="101600" cy="2771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590" name="Inspections"/>
          <p:cNvSpPr txBox="1"/>
          <p:nvPr/>
        </p:nvSpPr>
        <p:spPr>
          <a:xfrm>
            <a:off x="5781241" y="4517632"/>
            <a:ext cx="2911467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584200">
              <a:defRPr sz="12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Inspections</a:t>
            </a:r>
          </a:p>
        </p:txBody>
      </p:sp>
      <p:sp>
        <p:nvSpPr>
          <p:cNvPr id="591" name="Shape"/>
          <p:cNvSpPr/>
          <p:nvPr/>
        </p:nvSpPr>
        <p:spPr>
          <a:xfrm>
            <a:off x="5498361" y="4948854"/>
            <a:ext cx="14912706" cy="60556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94" y="13"/>
                </a:moveTo>
                <a:lnTo>
                  <a:pt x="21600" y="21247"/>
                </a:lnTo>
                <a:cubicBezTo>
                  <a:pt x="21600" y="21298"/>
                  <a:pt x="21600" y="21336"/>
                  <a:pt x="21599" y="21368"/>
                </a:cubicBezTo>
                <a:cubicBezTo>
                  <a:pt x="21598" y="21400"/>
                  <a:pt x="21597" y="21427"/>
                  <a:pt x="21593" y="21454"/>
                </a:cubicBezTo>
                <a:cubicBezTo>
                  <a:pt x="21589" y="21484"/>
                  <a:pt x="21582" y="21510"/>
                  <a:pt x="21574" y="21533"/>
                </a:cubicBezTo>
                <a:cubicBezTo>
                  <a:pt x="21565" y="21555"/>
                  <a:pt x="21554" y="21572"/>
                  <a:pt x="21543" y="21583"/>
                </a:cubicBezTo>
                <a:cubicBezTo>
                  <a:pt x="21532" y="21591"/>
                  <a:pt x="21522" y="21596"/>
                  <a:pt x="21509" y="21598"/>
                </a:cubicBezTo>
                <a:cubicBezTo>
                  <a:pt x="21496" y="21600"/>
                  <a:pt x="21481" y="21600"/>
                  <a:pt x="21461" y="21600"/>
                </a:cubicBezTo>
                <a:lnTo>
                  <a:pt x="144" y="21588"/>
                </a:lnTo>
                <a:cubicBezTo>
                  <a:pt x="124" y="21588"/>
                  <a:pt x="109" y="21588"/>
                  <a:pt x="97" y="21586"/>
                </a:cubicBezTo>
                <a:cubicBezTo>
                  <a:pt x="84" y="21584"/>
                  <a:pt x="74" y="21580"/>
                  <a:pt x="63" y="21571"/>
                </a:cubicBezTo>
                <a:cubicBezTo>
                  <a:pt x="51" y="21560"/>
                  <a:pt x="41" y="21543"/>
                  <a:pt x="32" y="21521"/>
                </a:cubicBezTo>
                <a:cubicBezTo>
                  <a:pt x="23" y="21499"/>
                  <a:pt x="17" y="21472"/>
                  <a:pt x="12" y="21443"/>
                </a:cubicBezTo>
                <a:cubicBezTo>
                  <a:pt x="9" y="21415"/>
                  <a:pt x="7" y="21389"/>
                  <a:pt x="7" y="21356"/>
                </a:cubicBezTo>
                <a:cubicBezTo>
                  <a:pt x="6" y="21324"/>
                  <a:pt x="6" y="21285"/>
                  <a:pt x="6" y="21234"/>
                </a:cubicBezTo>
                <a:lnTo>
                  <a:pt x="0" y="0"/>
                </a:lnTo>
                <a:lnTo>
                  <a:pt x="21594" y="13"/>
                </a:lnTo>
                <a:close/>
              </a:path>
            </a:pathLst>
          </a:custGeom>
          <a:solidFill>
            <a:srgbClr val="FFFFFF"/>
          </a:solidFill>
          <a:ln w="6350">
            <a:solidFill>
              <a:srgbClr val="DCDEE0"/>
            </a:solidFill>
            <a:miter lim="400000"/>
          </a:ln>
        </p:spPr>
        <p:txBody>
          <a:bodyPr lIns="0" tIns="0" rIns="0" bIns="0" anchor="ctr"/>
          <a:lstStyle/>
          <a:p>
            <a:pPr defTabSz="12700">
              <a:lnSpc>
                <a:spcPct val="10000"/>
              </a:lnSpc>
              <a:defRPr sz="1100">
                <a:solidFill>
                  <a:srgbClr val="FFFFFF"/>
                </a:solidFill>
              </a:defRPr>
            </a:pPr>
            <a:endParaRPr/>
          </a:p>
        </p:txBody>
      </p:sp>
      <p:graphicFrame>
        <p:nvGraphicFramePr>
          <p:cNvPr id="592" name="Table"/>
          <p:cNvGraphicFramePr/>
          <p:nvPr/>
        </p:nvGraphicFramePr>
        <p:xfrm>
          <a:off x="5567225" y="5620611"/>
          <a:ext cx="14610663" cy="4662690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338049"/>
                <a:gridCol w="705714"/>
                <a:gridCol w="509798"/>
                <a:gridCol w="1049642"/>
                <a:gridCol w="844421"/>
                <a:gridCol w="657183"/>
                <a:gridCol w="499280"/>
                <a:gridCol w="1547178"/>
                <a:gridCol w="810567"/>
                <a:gridCol w="453256"/>
                <a:gridCol w="544490"/>
                <a:gridCol w="537130"/>
                <a:gridCol w="1077637"/>
                <a:gridCol w="1236298"/>
                <a:gridCol w="556925"/>
                <a:gridCol w="833896"/>
                <a:gridCol w="995655"/>
                <a:gridCol w="1413544"/>
              </a:tblGrid>
              <a:tr h="419100">
                <a:tc>
                  <a:txBody>
                    <a:bodyPr/>
                    <a:lstStyle/>
                    <a:p>
                      <a:pPr algn="l" defTabSz="584200">
                        <a:defRPr sz="1400" b="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Bin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Street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Borough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City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Zip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Shelter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Building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Unit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Wing/Floor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Room/Bed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Contact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Status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Assgn.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Creation DT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Inspection DT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1000" b="0">
                          <a:solidFill>
                            <a:srgbClr val="000000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DDDEE0"/>
                    </a:solidFill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06-000268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103556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35 W 126th Street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Staten Island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10227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Westend Men’s Shelter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Apartment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1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Luke Skywalker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01-15-2017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06-000269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103557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35 W 126th Street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Staten Island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10227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Westend Men’s Shelter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Apartment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18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1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Luke Skywalker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01-15-2017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06-000210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103558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31 W 126th Street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Manhattan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10027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UWS Family Outreach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Apartment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13B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13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Han Solo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01-15-2017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7F8F8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06-000211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103559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36 Peck Slip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Brooklyn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13338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Brooklyn Teen Shelter’s USA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7F8F8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Motel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7F8F8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2C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1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 Kirk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01-15-2017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7F8F8"/>
                    </a:solidFill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06-000212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103560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45 Peck Slip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Brooklyn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13338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Brooklyn Teen Shelter’s USA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Motel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421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4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 Kirk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01-15-2017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06-000213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103561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56 Peck Slip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Brooklyn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13338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Brooklyn Teen Shelter’s USA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Motel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501B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5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James Kirk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01-15-2017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06-000214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103562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31 W 126th Street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Manhattan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10027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Manhattan Outreach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Hotel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1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Leonard McCoy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01-15-2017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06-000215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103563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55 W 73rd Steet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Queens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10023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Women’s Shelter Of Queens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Home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102C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10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Montgomery Scott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103564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215 W 84th Street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Manhattan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10024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UWS Family Shelter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Apartment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4B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4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Chuey Chubacca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</a:tcPr>
                </a:tc>
              </a:tr>
              <a:tr h="424359">
                <a:tc>
                  <a:txBody>
                    <a:bodyPr/>
                    <a:lstStyle/>
                    <a:p>
                      <a:pPr algn="l" defTabSz="914400">
                        <a:defRPr sz="14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06-000217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103565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215 W 84th Street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Manhattan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New York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10024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UWS Family Shelter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Apartment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4F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solidFill>
                            <a:srgbClr val="53585F"/>
                          </a:solidFill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Floor 4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Chuey Chubacca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defTabSz="584200">
                        <a:defRPr sz="900" u="sng">
                          <a:solidFill>
                            <a:schemeClr val="accen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HPD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12-30-2016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584200">
                        <a:defRPr sz="1800"/>
                      </a:pPr>
                      <a:r>
                        <a: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01-15-2017</a:t>
                      </a:r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9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>
                      <a:solidFill>
                        <a:srgbClr val="A6AAA9"/>
                      </a:solidFill>
                      <a:miter lim="400000"/>
                    </a:lnL>
                    <a:lnR>
                      <a:solidFill>
                        <a:srgbClr val="A6AAA9"/>
                      </a:solidFill>
                      <a:miter lim="400000"/>
                    </a:lnR>
                    <a:lnT>
                      <a:solidFill>
                        <a:srgbClr val="A6AAA9"/>
                      </a:solidFill>
                      <a:miter lim="400000"/>
                    </a:lnT>
                    <a:lnB>
                      <a:solidFill>
                        <a:srgbClr val="A6AAA9"/>
                      </a:solidFill>
                      <a:miter lim="400000"/>
                    </a:lnB>
                    <a:solidFill>
                      <a:srgbClr val="F6F8F9"/>
                    </a:solidFill>
                  </a:tcPr>
                </a:tc>
              </a:tr>
            </a:tbl>
          </a:graphicData>
        </a:graphic>
      </p:graphicFrame>
      <p:sp>
        <p:nvSpPr>
          <p:cNvPr id="593" name="Showing 1 to 10 of 5,054 entries"/>
          <p:cNvSpPr txBox="1"/>
          <p:nvPr/>
        </p:nvSpPr>
        <p:spPr>
          <a:xfrm>
            <a:off x="5782184" y="10484869"/>
            <a:ext cx="2681065" cy="346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584200">
              <a:defRPr sz="1400">
                <a:solidFill>
                  <a:srgbClr val="858C98"/>
                </a:solidFill>
                <a:latin typeface="SF UI Display Regular"/>
                <a:ea typeface="SF UI Display Regular"/>
                <a:cs typeface="SF UI Display Regular"/>
                <a:sym typeface="SF UI Display Regular"/>
              </a:defRPr>
            </a:pPr>
            <a:r>
              <a:t>Showing </a:t>
            </a:r>
            <a:r>
              <a:rPr>
                <a:latin typeface="SF UI Display Bold"/>
                <a:ea typeface="SF UI Display Bold"/>
                <a:cs typeface="SF UI Display Bold"/>
                <a:sym typeface="SF UI Display Bold"/>
              </a:rPr>
              <a:t>1</a:t>
            </a:r>
            <a:r>
              <a:t> to </a:t>
            </a:r>
            <a:r>
              <a:rPr>
                <a:latin typeface="SF UI Display Bold"/>
                <a:ea typeface="SF UI Display Bold"/>
                <a:cs typeface="SF UI Display Bold"/>
                <a:sym typeface="SF UI Display Bold"/>
              </a:rPr>
              <a:t>10</a:t>
            </a:r>
            <a:r>
              <a:t> of </a:t>
            </a:r>
            <a:r>
              <a:rPr>
                <a:latin typeface="SF UI Display Bold"/>
                <a:ea typeface="SF UI Display Bold"/>
                <a:cs typeface="SF UI Display Bold"/>
                <a:sym typeface="SF UI Display Bold"/>
              </a:rPr>
              <a:t>5,054 </a:t>
            </a:r>
            <a:r>
              <a:t>entries</a:t>
            </a:r>
          </a:p>
        </p:txBody>
      </p:sp>
      <p:sp>
        <p:nvSpPr>
          <p:cNvPr id="594" name="Rounded Rectangle"/>
          <p:cNvSpPr/>
          <p:nvPr/>
        </p:nvSpPr>
        <p:spPr>
          <a:xfrm rot="5400000">
            <a:off x="19633911" y="6738272"/>
            <a:ext cx="1270001" cy="88901"/>
          </a:xfrm>
          <a:prstGeom prst="roundRect">
            <a:avLst>
              <a:gd name="adj" fmla="val 50000"/>
            </a:avLst>
          </a:prstGeom>
          <a:solidFill>
            <a:srgbClr val="DCDEE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2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595" name="Rounded Rectangle"/>
          <p:cNvSpPr/>
          <p:nvPr/>
        </p:nvSpPr>
        <p:spPr>
          <a:xfrm>
            <a:off x="6004878" y="5059128"/>
            <a:ext cx="847651" cy="381001"/>
          </a:xfrm>
          <a:prstGeom prst="roundRect">
            <a:avLst>
              <a:gd name="adj" fmla="val 13442"/>
            </a:avLst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/>
            </a:pPr>
            <a:endParaRPr/>
          </a:p>
        </p:txBody>
      </p:sp>
      <p:sp>
        <p:nvSpPr>
          <p:cNvPr id="596" name="Show"/>
          <p:cNvSpPr txBox="1"/>
          <p:nvPr/>
        </p:nvSpPr>
        <p:spPr>
          <a:xfrm>
            <a:off x="5457928" y="5076590"/>
            <a:ext cx="569673" cy="37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14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Show</a:t>
            </a:r>
          </a:p>
        </p:txBody>
      </p:sp>
      <p:sp>
        <p:nvSpPr>
          <p:cNvPr id="597" name="entries"/>
          <p:cNvSpPr txBox="1"/>
          <p:nvPr/>
        </p:nvSpPr>
        <p:spPr>
          <a:xfrm>
            <a:off x="6838429" y="5063890"/>
            <a:ext cx="669240" cy="37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14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entries</a:t>
            </a:r>
          </a:p>
        </p:txBody>
      </p:sp>
      <p:grpSp>
        <p:nvGrpSpPr>
          <p:cNvPr id="600" name="Group"/>
          <p:cNvGrpSpPr/>
          <p:nvPr/>
        </p:nvGrpSpPr>
        <p:grpSpPr>
          <a:xfrm>
            <a:off x="6643231" y="5154420"/>
            <a:ext cx="152401" cy="190417"/>
            <a:chOff x="0" y="0"/>
            <a:chExt cx="152400" cy="190415"/>
          </a:xfrm>
        </p:grpSpPr>
        <p:pic>
          <p:nvPicPr>
            <p:cNvPr id="598" name="pasted-image.pdf" descr="pasted-image.pdf"/>
            <p:cNvPicPr>
              <a:picLocks noChangeAspect="1"/>
            </p:cNvPicPr>
            <p:nvPr/>
          </p:nvPicPr>
          <p:blipFill>
            <a:blip r:embed="rId24">
              <a:alphaModFix amt="51955"/>
              <a:extLst/>
            </a:blip>
            <a:stretch>
              <a:fillRect/>
            </a:stretch>
          </p:blipFill>
          <p:spPr>
            <a:xfrm rot="5400000">
              <a:off x="33337" y="-33338"/>
              <a:ext cx="85726" cy="152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99" name="pasted-image.pdf" descr="pasted-image.pdf"/>
            <p:cNvPicPr>
              <a:picLocks noChangeAspect="1"/>
            </p:cNvPicPr>
            <p:nvPr/>
          </p:nvPicPr>
          <p:blipFill>
            <a:blip r:embed="rId24">
              <a:alphaModFix amt="51955"/>
              <a:extLst/>
            </a:blip>
            <a:stretch>
              <a:fillRect/>
            </a:stretch>
          </p:blipFill>
          <p:spPr>
            <a:xfrm rot="16200000">
              <a:off x="33337" y="71353"/>
              <a:ext cx="85726" cy="152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01" name="10"/>
          <p:cNvSpPr txBox="1"/>
          <p:nvPr/>
        </p:nvSpPr>
        <p:spPr>
          <a:xfrm>
            <a:off x="6169262" y="5062529"/>
            <a:ext cx="332309" cy="37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 defTabSz="584200">
              <a:defRPr sz="14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10</a:t>
            </a:r>
          </a:p>
        </p:txBody>
      </p:sp>
      <p:grpSp>
        <p:nvGrpSpPr>
          <p:cNvPr id="606" name="Group"/>
          <p:cNvGrpSpPr/>
          <p:nvPr/>
        </p:nvGrpSpPr>
        <p:grpSpPr>
          <a:xfrm>
            <a:off x="18802077" y="6079869"/>
            <a:ext cx="1302073" cy="335832"/>
            <a:chOff x="0" y="0"/>
            <a:chExt cx="1302072" cy="335830"/>
          </a:xfrm>
        </p:grpSpPr>
        <p:grpSp>
          <p:nvGrpSpPr>
            <p:cNvPr id="604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02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03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05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pic>
        <p:nvPicPr>
          <p:cNvPr id="607" name="pasted-image.pdf" descr="pasted-image.pdf"/>
          <p:cNvPicPr>
            <a:picLocks noChangeAspect="1"/>
          </p:cNvPicPr>
          <p:nvPr/>
        </p:nvPicPr>
        <p:blipFill>
          <a:blip r:embed="rId15">
            <a:extLst/>
          </a:blip>
          <a:stretch>
            <a:fillRect/>
          </a:stretch>
        </p:blipFill>
        <p:spPr>
          <a:xfrm>
            <a:off x="5576333" y="4616971"/>
            <a:ext cx="210128" cy="1651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12" name="Group"/>
          <p:cNvGrpSpPr/>
          <p:nvPr/>
        </p:nvGrpSpPr>
        <p:grpSpPr>
          <a:xfrm>
            <a:off x="18802077" y="6500492"/>
            <a:ext cx="1302073" cy="335832"/>
            <a:chOff x="0" y="0"/>
            <a:chExt cx="1302072" cy="335830"/>
          </a:xfrm>
        </p:grpSpPr>
        <p:grpSp>
          <p:nvGrpSpPr>
            <p:cNvPr id="610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08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09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11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grpSp>
        <p:nvGrpSpPr>
          <p:cNvPr id="617" name="Group"/>
          <p:cNvGrpSpPr/>
          <p:nvPr/>
        </p:nvGrpSpPr>
        <p:grpSpPr>
          <a:xfrm>
            <a:off x="18802077" y="6919492"/>
            <a:ext cx="1302073" cy="335832"/>
            <a:chOff x="0" y="0"/>
            <a:chExt cx="1302072" cy="335830"/>
          </a:xfrm>
        </p:grpSpPr>
        <p:grpSp>
          <p:nvGrpSpPr>
            <p:cNvPr id="615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13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14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16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grpSp>
        <p:nvGrpSpPr>
          <p:cNvPr id="622" name="Group"/>
          <p:cNvGrpSpPr/>
          <p:nvPr/>
        </p:nvGrpSpPr>
        <p:grpSpPr>
          <a:xfrm>
            <a:off x="18802077" y="7353720"/>
            <a:ext cx="1302073" cy="335832"/>
            <a:chOff x="0" y="0"/>
            <a:chExt cx="1302072" cy="335830"/>
          </a:xfrm>
        </p:grpSpPr>
        <p:grpSp>
          <p:nvGrpSpPr>
            <p:cNvPr id="620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18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19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21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grpSp>
        <p:nvGrpSpPr>
          <p:cNvPr id="627" name="Group"/>
          <p:cNvGrpSpPr/>
          <p:nvPr/>
        </p:nvGrpSpPr>
        <p:grpSpPr>
          <a:xfrm>
            <a:off x="18802077" y="7762383"/>
            <a:ext cx="1302073" cy="335832"/>
            <a:chOff x="0" y="0"/>
            <a:chExt cx="1302072" cy="335830"/>
          </a:xfrm>
        </p:grpSpPr>
        <p:grpSp>
          <p:nvGrpSpPr>
            <p:cNvPr id="625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23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24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26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grpSp>
        <p:nvGrpSpPr>
          <p:cNvPr id="632" name="Group"/>
          <p:cNvGrpSpPr/>
          <p:nvPr/>
        </p:nvGrpSpPr>
        <p:grpSpPr>
          <a:xfrm>
            <a:off x="18802077" y="8184789"/>
            <a:ext cx="1302073" cy="335832"/>
            <a:chOff x="0" y="0"/>
            <a:chExt cx="1302072" cy="335830"/>
          </a:xfrm>
        </p:grpSpPr>
        <p:grpSp>
          <p:nvGrpSpPr>
            <p:cNvPr id="630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28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29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31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grpSp>
        <p:nvGrpSpPr>
          <p:cNvPr id="637" name="Group"/>
          <p:cNvGrpSpPr/>
          <p:nvPr/>
        </p:nvGrpSpPr>
        <p:grpSpPr>
          <a:xfrm>
            <a:off x="18802077" y="8618563"/>
            <a:ext cx="1302073" cy="335832"/>
            <a:chOff x="0" y="0"/>
            <a:chExt cx="1302072" cy="335830"/>
          </a:xfrm>
        </p:grpSpPr>
        <p:grpSp>
          <p:nvGrpSpPr>
            <p:cNvPr id="635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33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34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36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grpSp>
        <p:nvGrpSpPr>
          <p:cNvPr id="642" name="Group"/>
          <p:cNvGrpSpPr/>
          <p:nvPr/>
        </p:nvGrpSpPr>
        <p:grpSpPr>
          <a:xfrm>
            <a:off x="18802077" y="9052225"/>
            <a:ext cx="1302073" cy="335832"/>
            <a:chOff x="0" y="0"/>
            <a:chExt cx="1302072" cy="335830"/>
          </a:xfrm>
        </p:grpSpPr>
        <p:grpSp>
          <p:nvGrpSpPr>
            <p:cNvPr id="640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38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39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41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grpSp>
        <p:nvGrpSpPr>
          <p:cNvPr id="647" name="Group"/>
          <p:cNvGrpSpPr/>
          <p:nvPr/>
        </p:nvGrpSpPr>
        <p:grpSpPr>
          <a:xfrm>
            <a:off x="18802077" y="9471477"/>
            <a:ext cx="1302073" cy="335832"/>
            <a:chOff x="0" y="0"/>
            <a:chExt cx="1302072" cy="335830"/>
          </a:xfrm>
        </p:grpSpPr>
        <p:grpSp>
          <p:nvGrpSpPr>
            <p:cNvPr id="645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43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44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46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grpSp>
        <p:nvGrpSpPr>
          <p:cNvPr id="652" name="Group"/>
          <p:cNvGrpSpPr/>
          <p:nvPr/>
        </p:nvGrpSpPr>
        <p:grpSpPr>
          <a:xfrm>
            <a:off x="18802077" y="9906414"/>
            <a:ext cx="1302073" cy="335832"/>
            <a:chOff x="0" y="0"/>
            <a:chExt cx="1302072" cy="335830"/>
          </a:xfrm>
        </p:grpSpPr>
        <p:grpSp>
          <p:nvGrpSpPr>
            <p:cNvPr id="650" name="Group"/>
            <p:cNvGrpSpPr/>
            <p:nvPr/>
          </p:nvGrpSpPr>
          <p:grpSpPr>
            <a:xfrm>
              <a:off x="0" y="0"/>
              <a:ext cx="1302073" cy="335831"/>
              <a:chOff x="0" y="0"/>
              <a:chExt cx="1302072" cy="335830"/>
            </a:xfrm>
          </p:grpSpPr>
          <p:sp>
            <p:nvSpPr>
              <p:cNvPr id="648" name="Actions"/>
              <p:cNvSpPr/>
              <p:nvPr/>
            </p:nvSpPr>
            <p:spPr>
              <a:xfrm>
                <a:off x="0" y="0"/>
                <a:ext cx="1302073" cy="335831"/>
              </a:xfrm>
              <a:prstGeom prst="roundRect">
                <a:avLst>
                  <a:gd name="adj" fmla="val 16802"/>
                </a:avLst>
              </a:prstGeom>
              <a:solidFill>
                <a:srgbClr val="A6AAA9"/>
              </a:solidFill>
              <a:ln w="12700" cap="flat">
                <a:solidFill>
                  <a:srgbClr val="A6AAA9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/>
              <a:p>
                <a:pPr indent="50800" algn="l" defTabSz="584200">
                  <a:lnSpc>
                    <a:spcPct val="10000"/>
                  </a:lnSpc>
                  <a:defRPr sz="1400" b="1">
                    <a:solidFill>
                      <a:srgbClr val="FFFFFF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pPr>
                <a:r>
                  <a:t>   </a:t>
                </a:r>
                <a:r>
                  <a:rPr b="0">
                    <a:latin typeface="SF UI Display Regular"/>
                    <a:ea typeface="SF UI Display Regular"/>
                    <a:cs typeface="SF UI Display Regular"/>
                    <a:sym typeface="SF UI Display Regular"/>
                  </a:rPr>
                  <a:t>Actions</a:t>
                </a:r>
              </a:p>
            </p:txBody>
          </p:sp>
          <p:pic>
            <p:nvPicPr>
              <p:cNvPr id="649" name="pasted-image.pdf" descr="pasted-image.pd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1078118" y="139340"/>
                <a:ext cx="101601" cy="5715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651" name="Line"/>
            <p:cNvSpPr/>
            <p:nvPr/>
          </p:nvSpPr>
          <p:spPr>
            <a:xfrm>
              <a:off x="991696" y="8515"/>
              <a:ext cx="1" cy="318800"/>
            </a:xfrm>
            <a:prstGeom prst="line">
              <a:avLst/>
            </a:prstGeom>
            <a:noFill/>
            <a:ln w="12700" cap="flat">
              <a:solidFill>
                <a:srgbClr val="53585F">
                  <a:alpha val="14272"/>
                </a:srgb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200"/>
              </a:pPr>
              <a:endParaRPr/>
            </a:p>
          </p:txBody>
        </p:sp>
      </p:grpSp>
      <p:pic>
        <p:nvPicPr>
          <p:cNvPr id="653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6457188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54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8031988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55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8870188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56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9530588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57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0038588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58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1575471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59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2375571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60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2850245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61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3402082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62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3949920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63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4994670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64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6236415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65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6809967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66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7642130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667" name="pasted-image.pdf" descr="pasted-image.pdf"/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8610025" y="5778955"/>
            <a:ext cx="95431" cy="131217"/>
          </a:xfrm>
          <a:prstGeom prst="rect">
            <a:avLst/>
          </a:prstGeom>
          <a:ln w="12700">
            <a:miter lim="400000"/>
          </a:ln>
        </p:spPr>
      </p:pic>
      <p:sp>
        <p:nvSpPr>
          <p:cNvPr id="668" name="Active"/>
          <p:cNvSpPr/>
          <p:nvPr/>
        </p:nvSpPr>
        <p:spPr>
          <a:xfrm>
            <a:off x="15248652" y="6156044"/>
            <a:ext cx="1035778" cy="210128"/>
          </a:xfrm>
          <a:prstGeom prst="roundRect">
            <a:avLst>
              <a:gd name="adj" fmla="val 50000"/>
            </a:avLst>
          </a:prstGeom>
          <a:solidFill>
            <a:srgbClr val="4CADA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Active</a:t>
            </a:r>
          </a:p>
        </p:txBody>
      </p:sp>
      <p:sp>
        <p:nvSpPr>
          <p:cNvPr id="669" name="In Progress"/>
          <p:cNvSpPr/>
          <p:nvPr/>
        </p:nvSpPr>
        <p:spPr>
          <a:xfrm>
            <a:off x="15248652" y="7438897"/>
            <a:ext cx="1035778" cy="210129"/>
          </a:xfrm>
          <a:prstGeom prst="roundRect">
            <a:avLst>
              <a:gd name="adj" fmla="val 50000"/>
            </a:avLst>
          </a:prstGeom>
          <a:solidFill>
            <a:srgbClr val="EE9C1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In Progress</a:t>
            </a:r>
          </a:p>
        </p:txBody>
      </p:sp>
      <p:sp>
        <p:nvSpPr>
          <p:cNvPr id="670" name="Not Started"/>
          <p:cNvSpPr/>
          <p:nvPr/>
        </p:nvSpPr>
        <p:spPr>
          <a:xfrm>
            <a:off x="15248652" y="9130080"/>
            <a:ext cx="1035778" cy="210129"/>
          </a:xfrm>
          <a:prstGeom prst="roundRect">
            <a:avLst>
              <a:gd name="adj" fmla="val 50000"/>
            </a:avLst>
          </a:prstGeom>
          <a:solidFill>
            <a:srgbClr val="FA5B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Not Started</a:t>
            </a:r>
          </a:p>
        </p:txBody>
      </p:sp>
      <p:sp>
        <p:nvSpPr>
          <p:cNvPr id="671" name="Not Started"/>
          <p:cNvSpPr/>
          <p:nvPr/>
        </p:nvSpPr>
        <p:spPr>
          <a:xfrm>
            <a:off x="15248652" y="9534329"/>
            <a:ext cx="1035778" cy="210129"/>
          </a:xfrm>
          <a:prstGeom prst="roundRect">
            <a:avLst>
              <a:gd name="adj" fmla="val 50000"/>
            </a:avLst>
          </a:prstGeom>
          <a:solidFill>
            <a:srgbClr val="FA5B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Not Started</a:t>
            </a:r>
          </a:p>
        </p:txBody>
      </p:sp>
      <p:sp>
        <p:nvSpPr>
          <p:cNvPr id="672" name="In Progress"/>
          <p:cNvSpPr/>
          <p:nvPr/>
        </p:nvSpPr>
        <p:spPr>
          <a:xfrm>
            <a:off x="15248652" y="8278809"/>
            <a:ext cx="1035778" cy="210128"/>
          </a:xfrm>
          <a:prstGeom prst="roundRect">
            <a:avLst>
              <a:gd name="adj" fmla="val 50000"/>
            </a:avLst>
          </a:prstGeom>
          <a:solidFill>
            <a:srgbClr val="EE9C1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In Progress</a:t>
            </a:r>
          </a:p>
        </p:txBody>
      </p:sp>
      <p:sp>
        <p:nvSpPr>
          <p:cNvPr id="673" name="Active"/>
          <p:cNvSpPr/>
          <p:nvPr/>
        </p:nvSpPr>
        <p:spPr>
          <a:xfrm>
            <a:off x="15248652" y="6542130"/>
            <a:ext cx="1035778" cy="210128"/>
          </a:xfrm>
          <a:prstGeom prst="roundRect">
            <a:avLst>
              <a:gd name="adj" fmla="val 50000"/>
            </a:avLst>
          </a:prstGeom>
          <a:solidFill>
            <a:srgbClr val="4CADA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Active</a:t>
            </a:r>
          </a:p>
        </p:txBody>
      </p:sp>
      <p:sp>
        <p:nvSpPr>
          <p:cNvPr id="674" name="Active"/>
          <p:cNvSpPr/>
          <p:nvPr/>
        </p:nvSpPr>
        <p:spPr>
          <a:xfrm>
            <a:off x="15248652" y="6982344"/>
            <a:ext cx="1035778" cy="210128"/>
          </a:xfrm>
          <a:prstGeom prst="roundRect">
            <a:avLst>
              <a:gd name="adj" fmla="val 50000"/>
            </a:avLst>
          </a:prstGeom>
          <a:solidFill>
            <a:srgbClr val="4CADA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Active</a:t>
            </a:r>
          </a:p>
        </p:txBody>
      </p:sp>
      <p:sp>
        <p:nvSpPr>
          <p:cNvPr id="675" name="Active"/>
          <p:cNvSpPr/>
          <p:nvPr/>
        </p:nvSpPr>
        <p:spPr>
          <a:xfrm>
            <a:off x="15248652" y="7833648"/>
            <a:ext cx="1035778" cy="210128"/>
          </a:xfrm>
          <a:prstGeom prst="roundRect">
            <a:avLst>
              <a:gd name="adj" fmla="val 50000"/>
            </a:avLst>
          </a:prstGeom>
          <a:solidFill>
            <a:srgbClr val="4CADA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Active</a:t>
            </a:r>
          </a:p>
        </p:txBody>
      </p:sp>
      <p:sp>
        <p:nvSpPr>
          <p:cNvPr id="676" name="Active"/>
          <p:cNvSpPr/>
          <p:nvPr/>
        </p:nvSpPr>
        <p:spPr>
          <a:xfrm>
            <a:off x="15248652" y="8673558"/>
            <a:ext cx="1035778" cy="210129"/>
          </a:xfrm>
          <a:prstGeom prst="roundRect">
            <a:avLst>
              <a:gd name="adj" fmla="val 50000"/>
            </a:avLst>
          </a:prstGeom>
          <a:solidFill>
            <a:srgbClr val="4CADA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Active</a:t>
            </a:r>
          </a:p>
        </p:txBody>
      </p:sp>
      <p:sp>
        <p:nvSpPr>
          <p:cNvPr id="677" name="Active"/>
          <p:cNvSpPr/>
          <p:nvPr/>
        </p:nvSpPr>
        <p:spPr>
          <a:xfrm>
            <a:off x="15248652" y="9958115"/>
            <a:ext cx="1035778" cy="210128"/>
          </a:xfrm>
          <a:prstGeom prst="roundRect">
            <a:avLst>
              <a:gd name="adj" fmla="val 50000"/>
            </a:avLst>
          </a:prstGeom>
          <a:solidFill>
            <a:srgbClr val="4CADA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lnSpc>
                <a:spcPct val="10000"/>
              </a:lnSpc>
              <a:tabLst>
                <a:tab pos="1701800" algn="r"/>
              </a:tabLst>
              <a:defRPr sz="10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 defTabSz="914400"/>
            <a:r>
              <a:t>Active</a:t>
            </a:r>
          </a:p>
        </p:txBody>
      </p:sp>
      <p:sp>
        <p:nvSpPr>
          <p:cNvPr id="678" name="Rounded Rectangle"/>
          <p:cNvSpPr/>
          <p:nvPr/>
        </p:nvSpPr>
        <p:spPr>
          <a:xfrm>
            <a:off x="5657280" y="5760759"/>
            <a:ext cx="149007" cy="149007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79" name="Rounded Rectangle"/>
          <p:cNvSpPr/>
          <p:nvPr/>
        </p:nvSpPr>
        <p:spPr>
          <a:xfrm>
            <a:off x="5657280" y="6183300"/>
            <a:ext cx="149007" cy="149007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80" name="Rounded Rectangle"/>
          <p:cNvSpPr/>
          <p:nvPr/>
        </p:nvSpPr>
        <p:spPr>
          <a:xfrm>
            <a:off x="5657280" y="6605841"/>
            <a:ext cx="149007" cy="149007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81" name="Rounded Rectangle"/>
          <p:cNvSpPr/>
          <p:nvPr/>
        </p:nvSpPr>
        <p:spPr>
          <a:xfrm>
            <a:off x="5657280" y="7028382"/>
            <a:ext cx="149007" cy="149007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82" name="Rounded Rectangle"/>
          <p:cNvSpPr/>
          <p:nvPr/>
        </p:nvSpPr>
        <p:spPr>
          <a:xfrm>
            <a:off x="5657280" y="7450923"/>
            <a:ext cx="149007" cy="149007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83" name="Rounded Rectangle"/>
          <p:cNvSpPr/>
          <p:nvPr/>
        </p:nvSpPr>
        <p:spPr>
          <a:xfrm>
            <a:off x="5657280" y="7873463"/>
            <a:ext cx="149007" cy="149007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84" name="Rounded Rectangle"/>
          <p:cNvSpPr/>
          <p:nvPr/>
        </p:nvSpPr>
        <p:spPr>
          <a:xfrm>
            <a:off x="5657280" y="8296004"/>
            <a:ext cx="149007" cy="149007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85" name="Rounded Rectangle"/>
          <p:cNvSpPr/>
          <p:nvPr/>
        </p:nvSpPr>
        <p:spPr>
          <a:xfrm>
            <a:off x="5657280" y="8718545"/>
            <a:ext cx="149007" cy="149007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86" name="Rounded Rectangle"/>
          <p:cNvSpPr/>
          <p:nvPr/>
        </p:nvSpPr>
        <p:spPr>
          <a:xfrm>
            <a:off x="5657280" y="9141086"/>
            <a:ext cx="149007" cy="149006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87" name="Rounded Rectangle"/>
          <p:cNvSpPr/>
          <p:nvPr/>
        </p:nvSpPr>
        <p:spPr>
          <a:xfrm>
            <a:off x="5657280" y="9563627"/>
            <a:ext cx="149007" cy="149006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sp>
        <p:nvSpPr>
          <p:cNvPr id="688" name="Rounded Rectangle"/>
          <p:cNvSpPr/>
          <p:nvPr/>
        </p:nvSpPr>
        <p:spPr>
          <a:xfrm>
            <a:off x="5657280" y="9986167"/>
            <a:ext cx="149007" cy="149007"/>
          </a:xfrm>
          <a:prstGeom prst="roundRect">
            <a:avLst>
              <a:gd name="adj" fmla="val 9498"/>
            </a:avLst>
          </a:prstGeom>
          <a:solidFill>
            <a:srgbClr val="FFFFFF"/>
          </a:solidFill>
          <a:ln w="12700">
            <a:solidFill>
              <a:srgbClr val="A6AAA9"/>
            </a:solidFill>
            <a:miter lim="400000"/>
          </a:ln>
        </p:spPr>
        <p:txBody>
          <a:bodyPr lIns="0" tIns="0" rIns="0" bIns="0" anchor="ctr"/>
          <a:lstStyle/>
          <a:p>
            <a:pPr defTabSz="914400">
              <a:lnSpc>
                <a:spcPct val="10000"/>
              </a:lnSpc>
              <a:defRPr sz="1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endParaRPr/>
          </a:p>
        </p:txBody>
      </p:sp>
      <p:grpSp>
        <p:nvGrpSpPr>
          <p:cNvPr id="699" name="Group"/>
          <p:cNvGrpSpPr/>
          <p:nvPr/>
        </p:nvGrpSpPr>
        <p:grpSpPr>
          <a:xfrm>
            <a:off x="7747290" y="4012360"/>
            <a:ext cx="12600991" cy="266701"/>
            <a:chOff x="0" y="0"/>
            <a:chExt cx="12600989" cy="266700"/>
          </a:xfrm>
        </p:grpSpPr>
        <p:pic>
          <p:nvPicPr>
            <p:cNvPr id="689" name="pasted-image.pdf" descr="pasted-image.pdf"/>
            <p:cNvPicPr>
              <a:picLocks noChangeAspect="1"/>
            </p:cNvPicPr>
            <p:nvPr/>
          </p:nvPicPr>
          <p:blipFill>
            <a:blip r:embed="rId26">
              <a:alphaModFix amt="36799"/>
              <a:extLst/>
            </a:blip>
            <a:stretch>
              <a:fillRect/>
            </a:stretch>
          </p:blipFill>
          <p:spPr>
            <a:xfrm>
              <a:off x="453490" y="63029"/>
              <a:ext cx="152401" cy="152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90" name="pasted-image.pdf" descr="pasted-image.pdf"/>
            <p:cNvPicPr>
              <a:picLocks noChangeAspect="1"/>
            </p:cNvPicPr>
            <p:nvPr/>
          </p:nvPicPr>
          <p:blipFill>
            <a:blip r:embed="rId26">
              <a:alphaModFix amt="36799"/>
              <a:extLst/>
            </a:blip>
            <a:stretch>
              <a:fillRect/>
            </a:stretch>
          </p:blipFill>
          <p:spPr>
            <a:xfrm>
              <a:off x="3429089" y="63029"/>
              <a:ext cx="152401" cy="152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91" name="pasted-image.pdf" descr="pasted-image.pdf"/>
            <p:cNvPicPr>
              <a:picLocks noChangeAspect="1"/>
            </p:cNvPicPr>
            <p:nvPr/>
          </p:nvPicPr>
          <p:blipFill>
            <a:blip r:embed="rId26">
              <a:alphaModFix amt="36799"/>
              <a:extLst/>
            </a:blip>
            <a:stretch>
              <a:fillRect/>
            </a:stretch>
          </p:blipFill>
          <p:spPr>
            <a:xfrm>
              <a:off x="6442788" y="63029"/>
              <a:ext cx="152401" cy="152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92" name="pasted-image.pdf" descr="pasted-image.pdf"/>
            <p:cNvPicPr>
              <a:picLocks noChangeAspect="1"/>
            </p:cNvPicPr>
            <p:nvPr/>
          </p:nvPicPr>
          <p:blipFill>
            <a:blip r:embed="rId26">
              <a:alphaModFix amt="36799"/>
              <a:extLst/>
            </a:blip>
            <a:stretch>
              <a:fillRect/>
            </a:stretch>
          </p:blipFill>
          <p:spPr>
            <a:xfrm>
              <a:off x="9472991" y="63029"/>
              <a:ext cx="152401" cy="152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93" name="pasted-image.pdf" descr="pasted-image.pdf"/>
            <p:cNvPicPr>
              <a:picLocks noChangeAspect="1"/>
            </p:cNvPicPr>
            <p:nvPr/>
          </p:nvPicPr>
          <p:blipFill>
            <a:blip r:embed="rId26">
              <a:alphaModFix amt="36799"/>
              <a:extLst/>
            </a:blip>
            <a:stretch>
              <a:fillRect/>
            </a:stretch>
          </p:blipFill>
          <p:spPr>
            <a:xfrm>
              <a:off x="12448589" y="63029"/>
              <a:ext cx="152401" cy="152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94" name="Details"/>
            <p:cNvSpPr txBox="1"/>
            <p:nvPr/>
          </p:nvSpPr>
          <p:spPr>
            <a:xfrm>
              <a:off x="0" y="0"/>
              <a:ext cx="475743" cy="266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584200">
                <a:defRPr sz="1000" u="sng">
                  <a:solidFill>
                    <a:srgbClr val="53585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Details</a:t>
              </a:r>
            </a:p>
          </p:txBody>
        </p:sp>
        <p:sp>
          <p:nvSpPr>
            <p:cNvPr id="695" name="Details"/>
            <p:cNvSpPr txBox="1"/>
            <p:nvPr/>
          </p:nvSpPr>
          <p:spPr>
            <a:xfrm>
              <a:off x="2991173" y="0"/>
              <a:ext cx="475743" cy="266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584200">
                <a:defRPr sz="1000" u="sng">
                  <a:solidFill>
                    <a:srgbClr val="53585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Details</a:t>
              </a:r>
            </a:p>
          </p:txBody>
        </p:sp>
        <p:sp>
          <p:nvSpPr>
            <p:cNvPr id="696" name="Details"/>
            <p:cNvSpPr txBox="1"/>
            <p:nvPr/>
          </p:nvSpPr>
          <p:spPr>
            <a:xfrm>
              <a:off x="6010945" y="0"/>
              <a:ext cx="475743" cy="266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584200">
                <a:defRPr sz="1000" u="sng">
                  <a:solidFill>
                    <a:srgbClr val="53585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Details</a:t>
              </a:r>
            </a:p>
          </p:txBody>
        </p:sp>
        <p:sp>
          <p:nvSpPr>
            <p:cNvPr id="697" name="Details"/>
            <p:cNvSpPr txBox="1"/>
            <p:nvPr/>
          </p:nvSpPr>
          <p:spPr>
            <a:xfrm>
              <a:off x="9046197" y="0"/>
              <a:ext cx="475743" cy="266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584200">
                <a:defRPr sz="1000" u="sng">
                  <a:solidFill>
                    <a:srgbClr val="53585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Details</a:t>
              </a:r>
            </a:p>
          </p:txBody>
        </p:sp>
        <p:sp>
          <p:nvSpPr>
            <p:cNvPr id="698" name="Details"/>
            <p:cNvSpPr txBox="1"/>
            <p:nvPr/>
          </p:nvSpPr>
          <p:spPr>
            <a:xfrm>
              <a:off x="12021890" y="0"/>
              <a:ext cx="475743" cy="266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584200">
                <a:defRPr sz="1000" u="sng">
                  <a:solidFill>
                    <a:srgbClr val="53585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Details</a:t>
              </a:r>
            </a:p>
          </p:txBody>
        </p:sp>
      </p:grpSp>
      <p:grpSp>
        <p:nvGrpSpPr>
          <p:cNvPr id="710" name="Group"/>
          <p:cNvGrpSpPr/>
          <p:nvPr/>
        </p:nvGrpSpPr>
        <p:grpSpPr>
          <a:xfrm>
            <a:off x="11018049" y="5088497"/>
            <a:ext cx="9151755" cy="381001"/>
            <a:chOff x="0" y="0"/>
            <a:chExt cx="9151754" cy="381000"/>
          </a:xfrm>
        </p:grpSpPr>
        <p:sp>
          <p:nvSpPr>
            <p:cNvPr id="700" name="Filter…"/>
            <p:cNvSpPr/>
            <p:nvPr/>
          </p:nvSpPr>
          <p:spPr>
            <a:xfrm>
              <a:off x="3543933" y="0"/>
              <a:ext cx="2792351" cy="381000"/>
            </a:xfrm>
            <a:prstGeom prst="roundRect">
              <a:avLst>
                <a:gd name="adj" fmla="val 13442"/>
              </a:avLst>
            </a:prstGeom>
            <a:solidFill>
              <a:srgbClr val="FFFFFF"/>
            </a:solidFill>
            <a:ln w="12700" cap="flat">
              <a:solidFill>
                <a:srgbClr val="A6AAA9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indent="12700" algn="l">
                <a:lnSpc>
                  <a:spcPct val="10000"/>
                </a:lnSpc>
                <a:defRPr sz="1400">
                  <a:solidFill>
                    <a:srgbClr val="A6AAA9"/>
                  </a:solidFill>
                  <a:latin typeface="Open Sans"/>
                  <a:ea typeface="Open Sans"/>
                  <a:cs typeface="Open Sans"/>
                  <a:sym typeface="Open Sans"/>
                </a:defRPr>
              </a:lvl1pPr>
            </a:lstStyle>
            <a:p>
              <a:pPr defTabSz="914400"/>
              <a:r>
                <a:t>Filter…</a:t>
              </a:r>
            </a:p>
          </p:txBody>
        </p:sp>
        <p:pic>
          <p:nvPicPr>
            <p:cNvPr id="701" name="pasted-image.pdf" descr="pasted-image.pdf"/>
            <p:cNvPicPr>
              <a:picLocks noChangeAspect="1"/>
            </p:cNvPicPr>
            <p:nvPr/>
          </p:nvPicPr>
          <p:blipFill>
            <a:blip r:embed="rId27">
              <a:alphaModFix amt="22358"/>
              <a:extLst/>
            </a:blip>
            <a:stretch>
              <a:fillRect/>
            </a:stretch>
          </p:blipFill>
          <p:spPr>
            <a:xfrm>
              <a:off x="6004057" y="88900"/>
              <a:ext cx="203204" cy="2032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02" name="PDF"/>
            <p:cNvSpPr/>
            <p:nvPr/>
          </p:nvSpPr>
          <p:spPr>
            <a:xfrm>
              <a:off x="2891858" y="0"/>
              <a:ext cx="567462" cy="381000"/>
            </a:xfrm>
            <a:prstGeom prst="roundRect">
              <a:avLst>
                <a:gd name="adj" fmla="val 13442"/>
              </a:avLst>
            </a:prstGeom>
            <a:solidFill>
              <a:srgbClr val="A6AAA9">
                <a:alpha val="49695"/>
              </a:srgbClr>
            </a:solidFill>
            <a:ln w="12700" cap="flat">
              <a:solidFill>
                <a:srgbClr val="A6AAA9">
                  <a:alpha val="49695"/>
                </a:srgb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10000"/>
                </a:lnSpc>
                <a:defRPr sz="14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lvl1pPr>
            </a:lstStyle>
            <a:p>
              <a:pPr defTabSz="914400"/>
              <a:r>
                <a:t>PDF</a:t>
              </a:r>
            </a:p>
          </p:txBody>
        </p:sp>
        <p:sp>
          <p:nvSpPr>
            <p:cNvPr id="703" name="Excel"/>
            <p:cNvSpPr/>
            <p:nvPr/>
          </p:nvSpPr>
          <p:spPr>
            <a:xfrm>
              <a:off x="2294849" y="0"/>
              <a:ext cx="567463" cy="381000"/>
            </a:xfrm>
            <a:prstGeom prst="roundRect">
              <a:avLst>
                <a:gd name="adj" fmla="val 13442"/>
              </a:avLst>
            </a:prstGeom>
            <a:solidFill>
              <a:srgbClr val="A6AAA9">
                <a:alpha val="49695"/>
              </a:srgbClr>
            </a:solidFill>
            <a:ln w="12700" cap="flat">
              <a:solidFill>
                <a:srgbClr val="A6AAA9">
                  <a:alpha val="49695"/>
                </a:srgb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10000"/>
                </a:lnSpc>
                <a:defRPr sz="14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lvl1pPr>
            </a:lstStyle>
            <a:p>
              <a:pPr defTabSz="914400"/>
              <a:r>
                <a:t>Excel</a:t>
              </a:r>
            </a:p>
          </p:txBody>
        </p:sp>
        <p:sp>
          <p:nvSpPr>
            <p:cNvPr id="704" name="Advanced Filtering"/>
            <p:cNvSpPr txBox="1"/>
            <p:nvPr/>
          </p:nvSpPr>
          <p:spPr>
            <a:xfrm>
              <a:off x="6550456" y="44449"/>
              <a:ext cx="1294639" cy="292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584200">
                <a:defRPr sz="1200" u="sng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Advanced Filtering</a:t>
              </a:r>
            </a:p>
          </p:txBody>
        </p:sp>
        <p:sp>
          <p:nvSpPr>
            <p:cNvPr id="705" name="Column Prefs"/>
            <p:cNvSpPr txBox="1"/>
            <p:nvPr/>
          </p:nvSpPr>
          <p:spPr>
            <a:xfrm>
              <a:off x="8184623" y="44449"/>
              <a:ext cx="967132" cy="292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584200">
                <a:defRPr sz="1200" u="sng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Column Prefs</a:t>
              </a:r>
            </a:p>
          </p:txBody>
        </p:sp>
        <p:pic>
          <p:nvPicPr>
            <p:cNvPr id="706" name="pasted-image.pdf" descr="pasted-image.pdf"/>
            <p:cNvPicPr>
              <a:picLocks noChangeAspect="1"/>
            </p:cNvPicPr>
            <p:nvPr/>
          </p:nvPicPr>
          <p:blipFill>
            <a:blip r:embed="rId28">
              <a:extLst/>
            </a:blip>
            <a:stretch>
              <a:fillRect/>
            </a:stretch>
          </p:blipFill>
          <p:spPr>
            <a:xfrm>
              <a:off x="6421018" y="101600"/>
              <a:ext cx="178055" cy="177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07" name="pasted-image.pdf" descr="pasted-image.pdf"/>
            <p:cNvPicPr>
              <a:picLocks noChangeAspect="1"/>
            </p:cNvPicPr>
            <p:nvPr/>
          </p:nvPicPr>
          <p:blipFill>
            <a:blip r:embed="rId29">
              <a:extLst/>
            </a:blip>
            <a:stretch>
              <a:fillRect/>
            </a:stretch>
          </p:blipFill>
          <p:spPr>
            <a:xfrm>
              <a:off x="7960953" y="101600"/>
              <a:ext cx="226292" cy="177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08" name="Schedule Inspection"/>
            <p:cNvSpPr/>
            <p:nvPr/>
          </p:nvSpPr>
          <p:spPr>
            <a:xfrm>
              <a:off x="0" y="0"/>
              <a:ext cx="2174990" cy="381000"/>
            </a:xfrm>
            <a:prstGeom prst="roundRect">
              <a:avLst>
                <a:gd name="adj" fmla="val 13442"/>
              </a:avLst>
            </a:prstGeom>
            <a:solidFill>
              <a:srgbClr val="67A9AB">
                <a:alpha val="49695"/>
              </a:srgb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lnSpc>
                  <a:spcPct val="10000"/>
                </a:lnSpc>
                <a:defRPr sz="14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lvl1pPr>
            </a:lstStyle>
            <a:p>
              <a:pPr defTabSz="914400"/>
              <a:r>
                <a:t>Schedule Inspection</a:t>
              </a:r>
            </a:p>
          </p:txBody>
        </p:sp>
        <p:pic>
          <p:nvPicPr>
            <p:cNvPr id="709" name="pasted-image.pdf" descr="pasted-image.pdf"/>
            <p:cNvPicPr>
              <a:picLocks noChangeAspect="1"/>
            </p:cNvPicPr>
            <p:nvPr/>
          </p:nvPicPr>
          <p:blipFill>
            <a:blip r:embed="rId30">
              <a:extLst/>
            </a:blip>
            <a:stretch>
              <a:fillRect/>
            </a:stretch>
          </p:blipFill>
          <p:spPr>
            <a:xfrm rot="2700000">
              <a:off x="1980478" y="132116"/>
              <a:ext cx="114269" cy="1142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711" name="pasted-image.pdf" descr="pasted-image.pdf"/>
          <p:cNvPicPr>
            <a:picLocks noChangeAspect="1"/>
          </p:cNvPicPr>
          <p:nvPr/>
        </p:nvPicPr>
        <p:blipFill>
          <a:blip r:embed="rId31">
            <a:extLst/>
          </a:blip>
          <a:stretch>
            <a:fillRect/>
          </a:stretch>
        </p:blipFill>
        <p:spPr>
          <a:xfrm rot="20044997">
            <a:off x="20567901" y="1983285"/>
            <a:ext cx="1058826" cy="1765390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</p:pic>
      <p:sp>
        <p:nvSpPr>
          <p:cNvPr id="712" name="To edit this slide:…"/>
          <p:cNvSpPr txBox="1"/>
          <p:nvPr/>
        </p:nvSpPr>
        <p:spPr>
          <a:xfrm>
            <a:off x="20897358" y="5469753"/>
            <a:ext cx="3211571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1400"/>
            </a:pPr>
            <a:r>
              <a:t>To edit this slide:</a:t>
            </a:r>
          </a:p>
          <a:p>
            <a:pPr algn="l">
              <a:defRPr sz="1200"/>
            </a:pPr>
            <a:endParaRPr/>
          </a:p>
          <a:p>
            <a:pPr marL="307730" indent="-307730" algn="l">
              <a:buSzPct val="100000"/>
              <a:buAutoNum type="arabicParenR"/>
              <a:defRPr sz="1200"/>
            </a:pPr>
            <a:r>
              <a:t>Choose the master slide</a:t>
            </a:r>
          </a:p>
          <a:p>
            <a:pPr marL="307730" indent="-307730" algn="l">
              <a:buSzPct val="100000"/>
              <a:buAutoNum type="arabicParenR"/>
              <a:defRPr sz="1200"/>
            </a:pPr>
            <a:r>
              <a:t>Cut the elements out of this slide that are not locked</a:t>
            </a:r>
          </a:p>
          <a:p>
            <a:pPr marL="307730" indent="-307730" algn="l">
              <a:buSzPct val="100000"/>
              <a:buAutoNum type="arabicParenR"/>
              <a:defRPr sz="1200"/>
            </a:pPr>
            <a:r>
              <a:t>Exit the master slide</a:t>
            </a:r>
          </a:p>
          <a:p>
            <a:pPr marL="307730" indent="-307730" algn="l">
              <a:buSzPct val="100000"/>
              <a:buAutoNum type="arabicParenR"/>
              <a:defRPr sz="1200"/>
            </a:pPr>
            <a:r>
              <a:t>Create a new slide using this slide template</a:t>
            </a:r>
          </a:p>
          <a:p>
            <a:pPr marL="307730" indent="-307730" algn="l">
              <a:buSzPct val="100000"/>
              <a:buAutoNum type="arabicParenR"/>
              <a:defRPr sz="1200"/>
            </a:pPr>
            <a:r>
              <a:t>Paste the elements cut in step 2</a:t>
            </a:r>
          </a:p>
        </p:txBody>
      </p:sp>
      <p:pic>
        <p:nvPicPr>
          <p:cNvPr id="713" name="NYC DSS ITS_horz_color@4x.png" descr="NYC DSS ITS_horz_color@4x.png"/>
          <p:cNvPicPr>
            <a:picLocks noChangeAspect="1"/>
          </p:cNvPicPr>
          <p:nvPr/>
        </p:nvPicPr>
        <p:blipFill>
          <a:blip r:embed="rId32">
            <a:extLst/>
          </a:blip>
          <a:stretch>
            <a:fillRect/>
          </a:stretch>
        </p:blipFill>
        <p:spPr>
          <a:xfrm>
            <a:off x="54173" y="65560"/>
            <a:ext cx="2504868" cy="718762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Section"/>
          <p:cNvSpPr txBox="1"/>
          <p:nvPr userDrawn="1"/>
        </p:nvSpPr>
        <p:spPr>
          <a:xfrm>
            <a:off x="14007075" y="67204"/>
            <a:ext cx="1028970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lnSpc>
                <a:spcPct val="70000"/>
              </a:lnSpc>
              <a:defRPr sz="24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Section</a:t>
            </a:r>
          </a:p>
        </p:txBody>
      </p:sp>
      <p:sp>
        <p:nvSpPr>
          <p:cNvPr id="249" name="Page Title"/>
          <p:cNvSpPr txBox="1"/>
          <p:nvPr userDrawn="1"/>
        </p:nvSpPr>
        <p:spPr>
          <a:xfrm>
            <a:off x="14007075" y="562885"/>
            <a:ext cx="1028970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lnSpc>
                <a:spcPct val="70000"/>
              </a:lnSpc>
              <a:defRPr sz="24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Page Title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1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Rectangle"/>
          <p:cNvSpPr/>
          <p:nvPr/>
        </p:nvSpPr>
        <p:spPr>
          <a:xfrm>
            <a:off x="-1900" y="-51204"/>
            <a:ext cx="12277826" cy="13764483"/>
          </a:xfrm>
          <a:prstGeom prst="rect">
            <a:avLst/>
          </a:prstGeom>
          <a:solidFill>
            <a:srgbClr val="20324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21" name="Square"/>
          <p:cNvSpPr/>
          <p:nvPr/>
        </p:nvSpPr>
        <p:spPr>
          <a:xfrm>
            <a:off x="23956602" y="13307195"/>
            <a:ext cx="427399" cy="43420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l" defTabSz="821531">
              <a:defRPr sz="1800">
                <a:solidFill>
                  <a:schemeClr val="accent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</p:txBody>
      </p:sp>
      <p:sp>
        <p:nvSpPr>
          <p:cNvPr id="7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4007779" y="13363961"/>
            <a:ext cx="325045" cy="3206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grpSp>
        <p:nvGrpSpPr>
          <p:cNvPr id="730" name="Group"/>
          <p:cNvGrpSpPr/>
          <p:nvPr/>
        </p:nvGrpSpPr>
        <p:grpSpPr>
          <a:xfrm flipH="1">
            <a:off x="10773774" y="4178300"/>
            <a:ext cx="2988851" cy="3479800"/>
            <a:chOff x="0" y="0"/>
            <a:chExt cx="2988849" cy="3479800"/>
          </a:xfrm>
        </p:grpSpPr>
        <p:sp>
          <p:nvSpPr>
            <p:cNvPr id="725" name="Oval"/>
            <p:cNvSpPr/>
            <p:nvPr/>
          </p:nvSpPr>
          <p:spPr>
            <a:xfrm>
              <a:off x="0" y="0"/>
              <a:ext cx="2988850" cy="3058968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914400">
                <a:defRPr sz="1800">
                  <a:solidFill>
                    <a:schemeClr val="accent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26" name="Rounded Rectangle"/>
            <p:cNvSpPr/>
            <p:nvPr/>
          </p:nvSpPr>
          <p:spPr>
            <a:xfrm>
              <a:off x="846725" y="2701925"/>
              <a:ext cx="1564383" cy="777875"/>
            </a:xfrm>
            <a:prstGeom prst="roundRect">
              <a:avLst>
                <a:gd name="adj" fmla="val 41256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914400">
                <a:defRPr sz="1800">
                  <a:solidFill>
                    <a:schemeClr val="accent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27" name="Oval"/>
            <p:cNvSpPr/>
            <p:nvPr/>
          </p:nvSpPr>
          <p:spPr>
            <a:xfrm>
              <a:off x="1583325" y="1854200"/>
              <a:ext cx="1072010" cy="992783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914400">
                <a:defRPr sz="1800">
                  <a:solidFill>
                    <a:schemeClr val="accent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28" name="Oval"/>
            <p:cNvSpPr/>
            <p:nvPr/>
          </p:nvSpPr>
          <p:spPr>
            <a:xfrm>
              <a:off x="1405525" y="2156345"/>
              <a:ext cx="1072010" cy="99278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914400">
                <a:defRPr sz="1800">
                  <a:solidFill>
                    <a:schemeClr val="accent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29" name="Oval"/>
            <p:cNvSpPr/>
            <p:nvPr/>
          </p:nvSpPr>
          <p:spPr>
            <a:xfrm>
              <a:off x="1329325" y="2473845"/>
              <a:ext cx="1072010" cy="99278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914400">
                <a:defRPr sz="1800">
                  <a:solidFill>
                    <a:schemeClr val="accent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</p:grpSp>
      <p:grpSp>
        <p:nvGrpSpPr>
          <p:cNvPr id="738" name="Group"/>
          <p:cNvGrpSpPr/>
          <p:nvPr/>
        </p:nvGrpSpPr>
        <p:grpSpPr>
          <a:xfrm>
            <a:off x="10574667" y="3983491"/>
            <a:ext cx="3387066" cy="5090800"/>
            <a:chOff x="0" y="0"/>
            <a:chExt cx="3387064" cy="5090799"/>
          </a:xfrm>
        </p:grpSpPr>
        <p:sp>
          <p:nvSpPr>
            <p:cNvPr id="731" name="Shape"/>
            <p:cNvSpPr/>
            <p:nvPr/>
          </p:nvSpPr>
          <p:spPr>
            <a:xfrm>
              <a:off x="0" y="0"/>
              <a:ext cx="3387065" cy="39092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63" y="564"/>
                  </a:moveTo>
                  <a:cubicBezTo>
                    <a:pt x="9852" y="575"/>
                    <a:pt x="8777" y="727"/>
                    <a:pt x="7747" y="998"/>
                  </a:cubicBezTo>
                  <a:cubicBezTo>
                    <a:pt x="6508" y="1326"/>
                    <a:pt x="5393" y="1817"/>
                    <a:pt x="4422" y="2455"/>
                  </a:cubicBezTo>
                  <a:cubicBezTo>
                    <a:pt x="3275" y="3211"/>
                    <a:pt x="2368" y="4159"/>
                    <a:pt x="1736" y="5271"/>
                  </a:cubicBezTo>
                  <a:cubicBezTo>
                    <a:pt x="1019" y="6530"/>
                    <a:pt x="654" y="7992"/>
                    <a:pt x="654" y="9623"/>
                  </a:cubicBezTo>
                  <a:cubicBezTo>
                    <a:pt x="654" y="11198"/>
                    <a:pt x="849" y="12930"/>
                    <a:pt x="3222" y="15312"/>
                  </a:cubicBezTo>
                  <a:cubicBezTo>
                    <a:pt x="4057" y="16148"/>
                    <a:pt x="4389" y="16802"/>
                    <a:pt x="4526" y="17209"/>
                  </a:cubicBezTo>
                  <a:cubicBezTo>
                    <a:pt x="4644" y="17570"/>
                    <a:pt x="4624" y="17796"/>
                    <a:pt x="4618" y="17841"/>
                  </a:cubicBezTo>
                  <a:cubicBezTo>
                    <a:pt x="4618" y="17846"/>
                    <a:pt x="4618" y="17846"/>
                    <a:pt x="4618" y="17846"/>
                  </a:cubicBezTo>
                  <a:cubicBezTo>
                    <a:pt x="4611" y="17886"/>
                    <a:pt x="4611" y="17886"/>
                    <a:pt x="4611" y="17886"/>
                  </a:cubicBezTo>
                  <a:cubicBezTo>
                    <a:pt x="4559" y="18112"/>
                    <a:pt x="4350" y="19291"/>
                    <a:pt x="5067" y="20172"/>
                  </a:cubicBezTo>
                  <a:cubicBezTo>
                    <a:pt x="5432" y="20618"/>
                    <a:pt x="5967" y="20906"/>
                    <a:pt x="6619" y="20996"/>
                  </a:cubicBezTo>
                  <a:cubicBezTo>
                    <a:pt x="6704" y="21007"/>
                    <a:pt x="6704" y="21007"/>
                    <a:pt x="6704" y="21007"/>
                  </a:cubicBezTo>
                  <a:cubicBezTo>
                    <a:pt x="6795" y="21007"/>
                    <a:pt x="6795" y="21007"/>
                    <a:pt x="6795" y="21007"/>
                  </a:cubicBezTo>
                  <a:cubicBezTo>
                    <a:pt x="10876" y="21007"/>
                    <a:pt x="10876" y="21007"/>
                    <a:pt x="10876" y="21007"/>
                  </a:cubicBezTo>
                  <a:cubicBezTo>
                    <a:pt x="14957" y="21007"/>
                    <a:pt x="14957" y="21007"/>
                    <a:pt x="14957" y="21007"/>
                  </a:cubicBezTo>
                  <a:cubicBezTo>
                    <a:pt x="15041" y="21007"/>
                    <a:pt x="15041" y="21007"/>
                    <a:pt x="15041" y="21007"/>
                  </a:cubicBezTo>
                  <a:cubicBezTo>
                    <a:pt x="15133" y="20996"/>
                    <a:pt x="15133" y="20996"/>
                    <a:pt x="15133" y="20996"/>
                  </a:cubicBezTo>
                  <a:cubicBezTo>
                    <a:pt x="15785" y="20906"/>
                    <a:pt x="16319" y="20618"/>
                    <a:pt x="16684" y="20172"/>
                  </a:cubicBezTo>
                  <a:cubicBezTo>
                    <a:pt x="17401" y="19291"/>
                    <a:pt x="17193" y="18112"/>
                    <a:pt x="17141" y="17886"/>
                  </a:cubicBezTo>
                  <a:cubicBezTo>
                    <a:pt x="17134" y="17841"/>
                    <a:pt x="17134" y="17841"/>
                    <a:pt x="17134" y="17841"/>
                  </a:cubicBezTo>
                  <a:cubicBezTo>
                    <a:pt x="17128" y="17830"/>
                    <a:pt x="17128" y="17830"/>
                    <a:pt x="17128" y="17830"/>
                  </a:cubicBezTo>
                  <a:cubicBezTo>
                    <a:pt x="17121" y="17784"/>
                    <a:pt x="17102" y="17564"/>
                    <a:pt x="17219" y="17197"/>
                  </a:cubicBezTo>
                  <a:cubicBezTo>
                    <a:pt x="17349" y="16797"/>
                    <a:pt x="17682" y="16148"/>
                    <a:pt x="18516" y="15324"/>
                  </a:cubicBezTo>
                  <a:cubicBezTo>
                    <a:pt x="20791" y="13083"/>
                    <a:pt x="21098" y="11181"/>
                    <a:pt x="21098" y="9623"/>
                  </a:cubicBezTo>
                  <a:cubicBezTo>
                    <a:pt x="21098" y="5802"/>
                    <a:pt x="19083" y="3634"/>
                    <a:pt x="17395" y="2494"/>
                  </a:cubicBezTo>
                  <a:cubicBezTo>
                    <a:pt x="15615" y="1286"/>
                    <a:pt x="13216" y="564"/>
                    <a:pt x="10974" y="564"/>
                  </a:cubicBezTo>
                  <a:cubicBezTo>
                    <a:pt x="10935" y="564"/>
                    <a:pt x="10895" y="564"/>
                    <a:pt x="10863" y="564"/>
                  </a:cubicBezTo>
                  <a:close/>
                  <a:moveTo>
                    <a:pt x="10786" y="0"/>
                  </a:moveTo>
                  <a:cubicBezTo>
                    <a:pt x="10821" y="0"/>
                    <a:pt x="10862" y="0"/>
                    <a:pt x="10903" y="0"/>
                  </a:cubicBezTo>
                  <a:cubicBezTo>
                    <a:pt x="13273" y="0"/>
                    <a:pt x="15807" y="763"/>
                    <a:pt x="17688" y="2039"/>
                  </a:cubicBezTo>
                  <a:cubicBezTo>
                    <a:pt x="19472" y="3244"/>
                    <a:pt x="21600" y="5534"/>
                    <a:pt x="21600" y="9572"/>
                  </a:cubicBezTo>
                  <a:cubicBezTo>
                    <a:pt x="21600" y="11217"/>
                    <a:pt x="21276" y="13227"/>
                    <a:pt x="18872" y="15595"/>
                  </a:cubicBezTo>
                  <a:cubicBezTo>
                    <a:pt x="17991" y="16465"/>
                    <a:pt x="17640" y="17151"/>
                    <a:pt x="17502" y="17574"/>
                  </a:cubicBezTo>
                  <a:cubicBezTo>
                    <a:pt x="17378" y="17962"/>
                    <a:pt x="17399" y="18195"/>
                    <a:pt x="17405" y="18242"/>
                  </a:cubicBezTo>
                  <a:cubicBezTo>
                    <a:pt x="17405" y="18242"/>
                    <a:pt x="17405" y="18242"/>
                    <a:pt x="17412" y="18254"/>
                  </a:cubicBezTo>
                  <a:cubicBezTo>
                    <a:pt x="17412" y="18254"/>
                    <a:pt x="17412" y="18254"/>
                    <a:pt x="17419" y="18302"/>
                  </a:cubicBezTo>
                  <a:cubicBezTo>
                    <a:pt x="17474" y="18541"/>
                    <a:pt x="17695" y="19787"/>
                    <a:pt x="16937" y="20717"/>
                  </a:cubicBezTo>
                  <a:cubicBezTo>
                    <a:pt x="16551" y="21188"/>
                    <a:pt x="15986" y="21493"/>
                    <a:pt x="15298" y="21588"/>
                  </a:cubicBezTo>
                  <a:cubicBezTo>
                    <a:pt x="15298" y="21588"/>
                    <a:pt x="15298" y="21588"/>
                    <a:pt x="15201" y="21600"/>
                  </a:cubicBezTo>
                  <a:cubicBezTo>
                    <a:pt x="15201" y="21600"/>
                    <a:pt x="15201" y="21600"/>
                    <a:pt x="15112" y="21600"/>
                  </a:cubicBezTo>
                  <a:cubicBezTo>
                    <a:pt x="15112" y="21600"/>
                    <a:pt x="15112" y="21600"/>
                    <a:pt x="10800" y="21600"/>
                  </a:cubicBezTo>
                  <a:cubicBezTo>
                    <a:pt x="10800" y="21600"/>
                    <a:pt x="10800" y="21600"/>
                    <a:pt x="6488" y="21600"/>
                  </a:cubicBezTo>
                  <a:cubicBezTo>
                    <a:pt x="6488" y="21600"/>
                    <a:pt x="6488" y="21600"/>
                    <a:pt x="6392" y="21600"/>
                  </a:cubicBezTo>
                  <a:cubicBezTo>
                    <a:pt x="6392" y="21600"/>
                    <a:pt x="6392" y="21600"/>
                    <a:pt x="6302" y="21588"/>
                  </a:cubicBezTo>
                  <a:cubicBezTo>
                    <a:pt x="5614" y="21493"/>
                    <a:pt x="5049" y="21188"/>
                    <a:pt x="4663" y="20717"/>
                  </a:cubicBezTo>
                  <a:cubicBezTo>
                    <a:pt x="3905" y="19787"/>
                    <a:pt x="4126" y="18541"/>
                    <a:pt x="4181" y="18302"/>
                  </a:cubicBezTo>
                  <a:cubicBezTo>
                    <a:pt x="4181" y="18302"/>
                    <a:pt x="4181" y="18302"/>
                    <a:pt x="4188" y="18260"/>
                  </a:cubicBezTo>
                  <a:cubicBezTo>
                    <a:pt x="4188" y="18260"/>
                    <a:pt x="4188" y="18260"/>
                    <a:pt x="4188" y="18254"/>
                  </a:cubicBezTo>
                  <a:cubicBezTo>
                    <a:pt x="4195" y="18207"/>
                    <a:pt x="4215" y="17968"/>
                    <a:pt x="4091" y="17586"/>
                  </a:cubicBezTo>
                  <a:cubicBezTo>
                    <a:pt x="3947" y="17157"/>
                    <a:pt x="3595" y="16465"/>
                    <a:pt x="2714" y="15583"/>
                  </a:cubicBezTo>
                  <a:cubicBezTo>
                    <a:pt x="206" y="13066"/>
                    <a:pt x="0" y="11235"/>
                    <a:pt x="0" y="9572"/>
                  </a:cubicBezTo>
                  <a:cubicBezTo>
                    <a:pt x="0" y="7848"/>
                    <a:pt x="386" y="6303"/>
                    <a:pt x="1143" y="4974"/>
                  </a:cubicBezTo>
                  <a:cubicBezTo>
                    <a:pt x="1811" y="3799"/>
                    <a:pt x="2769" y="2797"/>
                    <a:pt x="3981" y="1998"/>
                  </a:cubicBezTo>
                  <a:cubicBezTo>
                    <a:pt x="5007" y="1324"/>
                    <a:pt x="6185" y="805"/>
                    <a:pt x="7494" y="459"/>
                  </a:cubicBezTo>
                  <a:cubicBezTo>
                    <a:pt x="8582" y="173"/>
                    <a:pt x="9719" y="12"/>
                    <a:pt x="1078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32" name="Rectangle"/>
            <p:cNvSpPr/>
            <p:nvPr/>
          </p:nvSpPr>
          <p:spPr>
            <a:xfrm>
              <a:off x="1041736" y="3870151"/>
              <a:ext cx="1303592" cy="23287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33" name="Rectangle"/>
            <p:cNvSpPr/>
            <p:nvPr/>
          </p:nvSpPr>
          <p:spPr>
            <a:xfrm>
              <a:off x="1138100" y="4103030"/>
              <a:ext cx="1086771" cy="64777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34" name="Shape"/>
            <p:cNvSpPr/>
            <p:nvPr/>
          </p:nvSpPr>
          <p:spPr>
            <a:xfrm>
              <a:off x="1097949" y="4121783"/>
              <a:ext cx="1167066" cy="2328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1" h="21353" extrusionOk="0">
                  <a:moveTo>
                    <a:pt x="762" y="21353"/>
                  </a:moveTo>
                  <a:cubicBezTo>
                    <a:pt x="385" y="21353"/>
                    <a:pt x="64" y="20033"/>
                    <a:pt x="8" y="18146"/>
                  </a:cubicBezTo>
                  <a:cubicBezTo>
                    <a:pt x="-49" y="16071"/>
                    <a:pt x="234" y="14184"/>
                    <a:pt x="649" y="13901"/>
                  </a:cubicBezTo>
                  <a:cubicBezTo>
                    <a:pt x="20664" y="36"/>
                    <a:pt x="20664" y="36"/>
                    <a:pt x="20664" y="36"/>
                  </a:cubicBezTo>
                  <a:cubicBezTo>
                    <a:pt x="21060" y="-247"/>
                    <a:pt x="21438" y="1168"/>
                    <a:pt x="21494" y="3243"/>
                  </a:cubicBezTo>
                  <a:cubicBezTo>
                    <a:pt x="21551" y="5318"/>
                    <a:pt x="21268" y="7205"/>
                    <a:pt x="20872" y="7487"/>
                  </a:cubicBezTo>
                  <a:cubicBezTo>
                    <a:pt x="856" y="21353"/>
                    <a:pt x="856" y="21353"/>
                    <a:pt x="856" y="21353"/>
                  </a:cubicBezTo>
                  <a:cubicBezTo>
                    <a:pt x="819" y="21353"/>
                    <a:pt x="781" y="21353"/>
                    <a:pt x="762" y="2135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35" name="Shape"/>
            <p:cNvSpPr/>
            <p:nvPr/>
          </p:nvSpPr>
          <p:spPr>
            <a:xfrm>
              <a:off x="1097947" y="4311805"/>
              <a:ext cx="1167067" cy="230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1" h="21353" extrusionOk="0">
                  <a:moveTo>
                    <a:pt x="762" y="21353"/>
                  </a:moveTo>
                  <a:cubicBezTo>
                    <a:pt x="385" y="21353"/>
                    <a:pt x="64" y="20033"/>
                    <a:pt x="8" y="18146"/>
                  </a:cubicBezTo>
                  <a:cubicBezTo>
                    <a:pt x="-49" y="16071"/>
                    <a:pt x="234" y="14184"/>
                    <a:pt x="649" y="13901"/>
                  </a:cubicBezTo>
                  <a:cubicBezTo>
                    <a:pt x="20664" y="36"/>
                    <a:pt x="20664" y="36"/>
                    <a:pt x="20664" y="36"/>
                  </a:cubicBezTo>
                  <a:cubicBezTo>
                    <a:pt x="21060" y="-247"/>
                    <a:pt x="21438" y="1168"/>
                    <a:pt x="21494" y="3243"/>
                  </a:cubicBezTo>
                  <a:cubicBezTo>
                    <a:pt x="21551" y="5318"/>
                    <a:pt x="21268" y="7205"/>
                    <a:pt x="20872" y="7487"/>
                  </a:cubicBezTo>
                  <a:cubicBezTo>
                    <a:pt x="856" y="21353"/>
                    <a:pt x="856" y="21353"/>
                    <a:pt x="856" y="21353"/>
                  </a:cubicBezTo>
                  <a:cubicBezTo>
                    <a:pt x="819" y="21353"/>
                    <a:pt x="781" y="21353"/>
                    <a:pt x="762" y="2135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36" name="Shape"/>
            <p:cNvSpPr/>
            <p:nvPr/>
          </p:nvSpPr>
          <p:spPr>
            <a:xfrm>
              <a:off x="1097949" y="4499197"/>
              <a:ext cx="1167066" cy="2328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1" h="21354" extrusionOk="0">
                  <a:moveTo>
                    <a:pt x="762" y="21354"/>
                  </a:moveTo>
                  <a:cubicBezTo>
                    <a:pt x="385" y="21354"/>
                    <a:pt x="64" y="19945"/>
                    <a:pt x="8" y="18067"/>
                  </a:cubicBezTo>
                  <a:cubicBezTo>
                    <a:pt x="-49" y="16095"/>
                    <a:pt x="234" y="14216"/>
                    <a:pt x="649" y="13841"/>
                  </a:cubicBezTo>
                  <a:cubicBezTo>
                    <a:pt x="20664" y="36"/>
                    <a:pt x="20664" y="36"/>
                    <a:pt x="20664" y="36"/>
                  </a:cubicBezTo>
                  <a:cubicBezTo>
                    <a:pt x="21060" y="-246"/>
                    <a:pt x="21438" y="1163"/>
                    <a:pt x="21494" y="3229"/>
                  </a:cubicBezTo>
                  <a:cubicBezTo>
                    <a:pt x="21551" y="5295"/>
                    <a:pt x="21268" y="7173"/>
                    <a:pt x="20872" y="7455"/>
                  </a:cubicBezTo>
                  <a:cubicBezTo>
                    <a:pt x="856" y="21260"/>
                    <a:pt x="856" y="21260"/>
                    <a:pt x="856" y="21260"/>
                  </a:cubicBezTo>
                  <a:cubicBezTo>
                    <a:pt x="819" y="21260"/>
                    <a:pt x="781" y="21354"/>
                    <a:pt x="762" y="2135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37" name="Shape"/>
            <p:cNvSpPr/>
            <p:nvPr/>
          </p:nvSpPr>
          <p:spPr>
            <a:xfrm>
              <a:off x="1142061" y="4740794"/>
              <a:ext cx="1085682" cy="3500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0709" y="5131"/>
                  </a:lnTo>
                  <a:cubicBezTo>
                    <a:pt x="18561" y="15067"/>
                    <a:pt x="14925" y="21600"/>
                    <a:pt x="10800" y="21600"/>
                  </a:cubicBezTo>
                  <a:cubicBezTo>
                    <a:pt x="6675" y="21600"/>
                    <a:pt x="3038" y="15067"/>
                    <a:pt x="891" y="51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300">
                  <a:solidFill>
                    <a:schemeClr val="accent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</p:grpSp>
      <p:sp>
        <p:nvSpPr>
          <p:cNvPr id="739" name="Shape"/>
          <p:cNvSpPr/>
          <p:nvPr/>
        </p:nvSpPr>
        <p:spPr>
          <a:xfrm>
            <a:off x="10724312" y="4131200"/>
            <a:ext cx="3138576" cy="3622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63" y="564"/>
                </a:moveTo>
                <a:cubicBezTo>
                  <a:pt x="9852" y="575"/>
                  <a:pt x="8777" y="727"/>
                  <a:pt x="7747" y="998"/>
                </a:cubicBezTo>
                <a:cubicBezTo>
                  <a:pt x="6508" y="1326"/>
                  <a:pt x="5393" y="1817"/>
                  <a:pt x="4422" y="2455"/>
                </a:cubicBezTo>
                <a:cubicBezTo>
                  <a:pt x="3275" y="3211"/>
                  <a:pt x="2368" y="4159"/>
                  <a:pt x="1736" y="5271"/>
                </a:cubicBezTo>
                <a:cubicBezTo>
                  <a:pt x="1019" y="6530"/>
                  <a:pt x="654" y="7992"/>
                  <a:pt x="654" y="9623"/>
                </a:cubicBezTo>
                <a:cubicBezTo>
                  <a:pt x="654" y="11198"/>
                  <a:pt x="849" y="12930"/>
                  <a:pt x="3222" y="15312"/>
                </a:cubicBezTo>
                <a:cubicBezTo>
                  <a:pt x="4057" y="16148"/>
                  <a:pt x="4389" y="16802"/>
                  <a:pt x="4526" y="17209"/>
                </a:cubicBezTo>
                <a:cubicBezTo>
                  <a:pt x="4644" y="17570"/>
                  <a:pt x="4624" y="17796"/>
                  <a:pt x="4618" y="17841"/>
                </a:cubicBezTo>
                <a:cubicBezTo>
                  <a:pt x="4618" y="17846"/>
                  <a:pt x="4618" y="17846"/>
                  <a:pt x="4618" y="17846"/>
                </a:cubicBezTo>
                <a:cubicBezTo>
                  <a:pt x="4611" y="17886"/>
                  <a:pt x="4611" y="17886"/>
                  <a:pt x="4611" y="17886"/>
                </a:cubicBezTo>
                <a:cubicBezTo>
                  <a:pt x="4559" y="18112"/>
                  <a:pt x="4350" y="19291"/>
                  <a:pt x="5067" y="20172"/>
                </a:cubicBezTo>
                <a:cubicBezTo>
                  <a:pt x="5432" y="20618"/>
                  <a:pt x="5967" y="20906"/>
                  <a:pt x="6619" y="20996"/>
                </a:cubicBezTo>
                <a:cubicBezTo>
                  <a:pt x="6704" y="21007"/>
                  <a:pt x="6704" y="21007"/>
                  <a:pt x="6704" y="21007"/>
                </a:cubicBezTo>
                <a:cubicBezTo>
                  <a:pt x="6795" y="21007"/>
                  <a:pt x="6795" y="21007"/>
                  <a:pt x="6795" y="21007"/>
                </a:cubicBezTo>
                <a:cubicBezTo>
                  <a:pt x="10876" y="21007"/>
                  <a:pt x="10876" y="21007"/>
                  <a:pt x="10876" y="21007"/>
                </a:cubicBezTo>
                <a:cubicBezTo>
                  <a:pt x="14957" y="21007"/>
                  <a:pt x="14957" y="21007"/>
                  <a:pt x="14957" y="21007"/>
                </a:cubicBezTo>
                <a:cubicBezTo>
                  <a:pt x="15041" y="21007"/>
                  <a:pt x="15041" y="21007"/>
                  <a:pt x="15041" y="21007"/>
                </a:cubicBezTo>
                <a:cubicBezTo>
                  <a:pt x="15133" y="20996"/>
                  <a:pt x="15133" y="20996"/>
                  <a:pt x="15133" y="20996"/>
                </a:cubicBezTo>
                <a:cubicBezTo>
                  <a:pt x="15785" y="20906"/>
                  <a:pt x="16319" y="20618"/>
                  <a:pt x="16684" y="20172"/>
                </a:cubicBezTo>
                <a:cubicBezTo>
                  <a:pt x="17401" y="19291"/>
                  <a:pt x="17193" y="18112"/>
                  <a:pt x="17141" y="17886"/>
                </a:cubicBezTo>
                <a:cubicBezTo>
                  <a:pt x="17134" y="17841"/>
                  <a:pt x="17134" y="17841"/>
                  <a:pt x="17134" y="17841"/>
                </a:cubicBezTo>
                <a:cubicBezTo>
                  <a:pt x="17128" y="17830"/>
                  <a:pt x="17128" y="17830"/>
                  <a:pt x="17128" y="17830"/>
                </a:cubicBezTo>
                <a:cubicBezTo>
                  <a:pt x="17121" y="17784"/>
                  <a:pt x="17102" y="17564"/>
                  <a:pt x="17219" y="17197"/>
                </a:cubicBezTo>
                <a:cubicBezTo>
                  <a:pt x="17349" y="16797"/>
                  <a:pt x="17682" y="16148"/>
                  <a:pt x="18516" y="15324"/>
                </a:cubicBezTo>
                <a:cubicBezTo>
                  <a:pt x="20791" y="13083"/>
                  <a:pt x="21098" y="11181"/>
                  <a:pt x="21098" y="9623"/>
                </a:cubicBezTo>
                <a:cubicBezTo>
                  <a:pt x="21098" y="5802"/>
                  <a:pt x="19083" y="3634"/>
                  <a:pt x="17395" y="2494"/>
                </a:cubicBezTo>
                <a:cubicBezTo>
                  <a:pt x="15615" y="1286"/>
                  <a:pt x="13216" y="564"/>
                  <a:pt x="10974" y="564"/>
                </a:cubicBezTo>
                <a:cubicBezTo>
                  <a:pt x="10935" y="564"/>
                  <a:pt x="10895" y="564"/>
                  <a:pt x="10863" y="564"/>
                </a:cubicBezTo>
                <a:close/>
                <a:moveTo>
                  <a:pt x="10786" y="0"/>
                </a:moveTo>
                <a:cubicBezTo>
                  <a:pt x="10821" y="0"/>
                  <a:pt x="10862" y="0"/>
                  <a:pt x="10903" y="0"/>
                </a:cubicBezTo>
                <a:cubicBezTo>
                  <a:pt x="13273" y="0"/>
                  <a:pt x="15807" y="763"/>
                  <a:pt x="17688" y="2039"/>
                </a:cubicBezTo>
                <a:cubicBezTo>
                  <a:pt x="19472" y="3244"/>
                  <a:pt x="21600" y="5534"/>
                  <a:pt x="21600" y="9572"/>
                </a:cubicBezTo>
                <a:cubicBezTo>
                  <a:pt x="21600" y="11217"/>
                  <a:pt x="21276" y="13227"/>
                  <a:pt x="18872" y="15595"/>
                </a:cubicBezTo>
                <a:cubicBezTo>
                  <a:pt x="17991" y="16465"/>
                  <a:pt x="17640" y="17151"/>
                  <a:pt x="17502" y="17574"/>
                </a:cubicBezTo>
                <a:cubicBezTo>
                  <a:pt x="17378" y="17962"/>
                  <a:pt x="17399" y="18195"/>
                  <a:pt x="17405" y="18242"/>
                </a:cubicBezTo>
                <a:cubicBezTo>
                  <a:pt x="17405" y="18242"/>
                  <a:pt x="17405" y="18242"/>
                  <a:pt x="17412" y="18254"/>
                </a:cubicBezTo>
                <a:cubicBezTo>
                  <a:pt x="17412" y="18254"/>
                  <a:pt x="17412" y="18254"/>
                  <a:pt x="17419" y="18302"/>
                </a:cubicBezTo>
                <a:cubicBezTo>
                  <a:pt x="17474" y="18541"/>
                  <a:pt x="17695" y="19787"/>
                  <a:pt x="16937" y="20717"/>
                </a:cubicBezTo>
                <a:cubicBezTo>
                  <a:pt x="16551" y="21188"/>
                  <a:pt x="15986" y="21493"/>
                  <a:pt x="15298" y="21588"/>
                </a:cubicBezTo>
                <a:cubicBezTo>
                  <a:pt x="15298" y="21588"/>
                  <a:pt x="15298" y="21588"/>
                  <a:pt x="15201" y="21600"/>
                </a:cubicBezTo>
                <a:cubicBezTo>
                  <a:pt x="15201" y="21600"/>
                  <a:pt x="15201" y="21600"/>
                  <a:pt x="15112" y="21600"/>
                </a:cubicBezTo>
                <a:cubicBezTo>
                  <a:pt x="15112" y="21600"/>
                  <a:pt x="15112" y="21600"/>
                  <a:pt x="10800" y="21600"/>
                </a:cubicBezTo>
                <a:cubicBezTo>
                  <a:pt x="10800" y="21600"/>
                  <a:pt x="10800" y="21600"/>
                  <a:pt x="6488" y="21600"/>
                </a:cubicBezTo>
                <a:cubicBezTo>
                  <a:pt x="6488" y="21600"/>
                  <a:pt x="6488" y="21600"/>
                  <a:pt x="6392" y="21600"/>
                </a:cubicBezTo>
                <a:cubicBezTo>
                  <a:pt x="6392" y="21600"/>
                  <a:pt x="6392" y="21600"/>
                  <a:pt x="6302" y="21588"/>
                </a:cubicBezTo>
                <a:cubicBezTo>
                  <a:pt x="5614" y="21493"/>
                  <a:pt x="5049" y="21188"/>
                  <a:pt x="4663" y="20717"/>
                </a:cubicBezTo>
                <a:cubicBezTo>
                  <a:pt x="3905" y="19787"/>
                  <a:pt x="4126" y="18541"/>
                  <a:pt x="4181" y="18302"/>
                </a:cubicBezTo>
                <a:cubicBezTo>
                  <a:pt x="4181" y="18302"/>
                  <a:pt x="4181" y="18302"/>
                  <a:pt x="4188" y="18260"/>
                </a:cubicBezTo>
                <a:cubicBezTo>
                  <a:pt x="4188" y="18260"/>
                  <a:pt x="4188" y="18260"/>
                  <a:pt x="4188" y="18254"/>
                </a:cubicBezTo>
                <a:cubicBezTo>
                  <a:pt x="4195" y="18207"/>
                  <a:pt x="4215" y="17968"/>
                  <a:pt x="4091" y="17586"/>
                </a:cubicBezTo>
                <a:cubicBezTo>
                  <a:pt x="3947" y="17157"/>
                  <a:pt x="3595" y="16465"/>
                  <a:pt x="2714" y="15583"/>
                </a:cubicBezTo>
                <a:cubicBezTo>
                  <a:pt x="206" y="13066"/>
                  <a:pt x="0" y="11235"/>
                  <a:pt x="0" y="9572"/>
                </a:cubicBezTo>
                <a:cubicBezTo>
                  <a:pt x="0" y="7848"/>
                  <a:pt x="386" y="6303"/>
                  <a:pt x="1143" y="4974"/>
                </a:cubicBezTo>
                <a:cubicBezTo>
                  <a:pt x="1811" y="3799"/>
                  <a:pt x="2769" y="2797"/>
                  <a:pt x="3981" y="1998"/>
                </a:cubicBezTo>
                <a:cubicBezTo>
                  <a:pt x="5007" y="1324"/>
                  <a:pt x="6185" y="805"/>
                  <a:pt x="7494" y="459"/>
                </a:cubicBezTo>
                <a:cubicBezTo>
                  <a:pt x="8582" y="173"/>
                  <a:pt x="9719" y="12"/>
                  <a:pt x="10786" y="0"/>
                </a:cubicBezTo>
                <a:close/>
              </a:path>
            </a:pathLst>
          </a:custGeom>
          <a:solidFill>
            <a:schemeClr val="accent1">
              <a:satOff val="-3355"/>
              <a:lumOff val="26614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300">
                <a:solidFill>
                  <a:srgbClr val="22222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</p:txBody>
      </p:sp>
      <p:sp>
        <p:nvSpPr>
          <p:cNvPr id="740" name="Great idea"/>
          <p:cNvSpPr/>
          <p:nvPr/>
        </p:nvSpPr>
        <p:spPr>
          <a:xfrm>
            <a:off x="11053441" y="5435251"/>
            <a:ext cx="2505717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/>
          <a:lstStyle>
            <a:lvl1pPr defTabSz="457200">
              <a:lnSpc>
                <a:spcPct val="90000"/>
              </a:lnSpc>
              <a:defRPr sz="3600">
                <a:solidFill>
                  <a:schemeClr val="accent1">
                    <a:hueOff val="273562"/>
                    <a:satOff val="2937"/>
                    <a:lumOff val="-22233"/>
                  </a:schemeClr>
                </a:solidFill>
                <a:latin typeface="SF UI Text Regular"/>
                <a:ea typeface="SF UI Text Regular"/>
                <a:cs typeface="SF UI Text Regular"/>
                <a:sym typeface="SF UI Text Regular"/>
              </a:defRPr>
            </a:lvl1pPr>
          </a:lstStyle>
          <a:p>
            <a:r>
              <a:t>Great idea</a:t>
            </a:r>
          </a:p>
        </p:txBody>
      </p:sp>
      <p:grpSp>
        <p:nvGrpSpPr>
          <p:cNvPr id="747" name="Group"/>
          <p:cNvGrpSpPr/>
          <p:nvPr/>
        </p:nvGrpSpPr>
        <p:grpSpPr>
          <a:xfrm>
            <a:off x="11689622" y="7717421"/>
            <a:ext cx="1207955" cy="1131097"/>
            <a:chOff x="0" y="0"/>
            <a:chExt cx="1207953" cy="1131095"/>
          </a:xfrm>
        </p:grpSpPr>
        <p:sp>
          <p:nvSpPr>
            <p:cNvPr id="741" name="Rectangle"/>
            <p:cNvSpPr/>
            <p:nvPr/>
          </p:nvSpPr>
          <p:spPr>
            <a:xfrm>
              <a:off x="0" y="0"/>
              <a:ext cx="1207954" cy="215794"/>
            </a:xfrm>
            <a:prstGeom prst="rect">
              <a:avLst/>
            </a:pr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42" name="Rectangle"/>
            <p:cNvSpPr/>
            <p:nvPr/>
          </p:nvSpPr>
          <p:spPr>
            <a:xfrm>
              <a:off x="89294" y="215793"/>
              <a:ext cx="1007041" cy="600254"/>
            </a:xfrm>
            <a:prstGeom prst="rect">
              <a:avLst/>
            </a:prstGeom>
            <a:solidFill>
              <a:schemeClr val="accent1">
                <a:hueOff val="273562"/>
                <a:satOff val="2937"/>
                <a:lumOff val="-2223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43" name="Shape"/>
            <p:cNvSpPr/>
            <p:nvPr/>
          </p:nvSpPr>
          <p:spPr>
            <a:xfrm>
              <a:off x="52089" y="233171"/>
              <a:ext cx="1081445" cy="215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1" h="21353" extrusionOk="0">
                  <a:moveTo>
                    <a:pt x="762" y="21353"/>
                  </a:moveTo>
                  <a:cubicBezTo>
                    <a:pt x="385" y="21353"/>
                    <a:pt x="64" y="20033"/>
                    <a:pt x="8" y="18146"/>
                  </a:cubicBezTo>
                  <a:cubicBezTo>
                    <a:pt x="-49" y="16071"/>
                    <a:pt x="234" y="14184"/>
                    <a:pt x="649" y="13901"/>
                  </a:cubicBezTo>
                  <a:cubicBezTo>
                    <a:pt x="20664" y="36"/>
                    <a:pt x="20664" y="36"/>
                    <a:pt x="20664" y="36"/>
                  </a:cubicBezTo>
                  <a:cubicBezTo>
                    <a:pt x="21060" y="-247"/>
                    <a:pt x="21438" y="1168"/>
                    <a:pt x="21494" y="3243"/>
                  </a:cubicBezTo>
                  <a:cubicBezTo>
                    <a:pt x="21551" y="5318"/>
                    <a:pt x="21268" y="7205"/>
                    <a:pt x="20872" y="7487"/>
                  </a:cubicBezTo>
                  <a:cubicBezTo>
                    <a:pt x="856" y="21353"/>
                    <a:pt x="856" y="21353"/>
                    <a:pt x="856" y="21353"/>
                  </a:cubicBezTo>
                  <a:cubicBezTo>
                    <a:pt x="819" y="21353"/>
                    <a:pt x="781" y="21353"/>
                    <a:pt x="762" y="21353"/>
                  </a:cubicBezTo>
                  <a:close/>
                </a:path>
              </a:pathLst>
            </a:cu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44" name="Shape"/>
            <p:cNvSpPr/>
            <p:nvPr/>
          </p:nvSpPr>
          <p:spPr>
            <a:xfrm>
              <a:off x="52087" y="409251"/>
              <a:ext cx="1081446" cy="213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1" h="21353" extrusionOk="0">
                  <a:moveTo>
                    <a:pt x="762" y="21353"/>
                  </a:moveTo>
                  <a:cubicBezTo>
                    <a:pt x="385" y="21353"/>
                    <a:pt x="64" y="20033"/>
                    <a:pt x="8" y="18146"/>
                  </a:cubicBezTo>
                  <a:cubicBezTo>
                    <a:pt x="-49" y="16071"/>
                    <a:pt x="234" y="14184"/>
                    <a:pt x="649" y="13901"/>
                  </a:cubicBezTo>
                  <a:cubicBezTo>
                    <a:pt x="20664" y="36"/>
                    <a:pt x="20664" y="36"/>
                    <a:pt x="20664" y="36"/>
                  </a:cubicBezTo>
                  <a:cubicBezTo>
                    <a:pt x="21060" y="-247"/>
                    <a:pt x="21438" y="1168"/>
                    <a:pt x="21494" y="3243"/>
                  </a:cubicBezTo>
                  <a:cubicBezTo>
                    <a:pt x="21551" y="5318"/>
                    <a:pt x="21268" y="7205"/>
                    <a:pt x="20872" y="7487"/>
                  </a:cubicBezTo>
                  <a:cubicBezTo>
                    <a:pt x="856" y="21353"/>
                    <a:pt x="856" y="21353"/>
                    <a:pt x="856" y="21353"/>
                  </a:cubicBezTo>
                  <a:cubicBezTo>
                    <a:pt x="819" y="21353"/>
                    <a:pt x="781" y="21353"/>
                    <a:pt x="762" y="21353"/>
                  </a:cubicBezTo>
                  <a:close/>
                </a:path>
              </a:pathLst>
            </a:cu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45" name="Shape"/>
            <p:cNvSpPr/>
            <p:nvPr/>
          </p:nvSpPr>
          <p:spPr>
            <a:xfrm>
              <a:off x="52089" y="582896"/>
              <a:ext cx="1081445" cy="215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1" h="21354" extrusionOk="0">
                  <a:moveTo>
                    <a:pt x="762" y="21354"/>
                  </a:moveTo>
                  <a:cubicBezTo>
                    <a:pt x="385" y="21354"/>
                    <a:pt x="64" y="19945"/>
                    <a:pt x="8" y="18067"/>
                  </a:cubicBezTo>
                  <a:cubicBezTo>
                    <a:pt x="-49" y="16095"/>
                    <a:pt x="234" y="14216"/>
                    <a:pt x="649" y="13841"/>
                  </a:cubicBezTo>
                  <a:cubicBezTo>
                    <a:pt x="20664" y="36"/>
                    <a:pt x="20664" y="36"/>
                    <a:pt x="20664" y="36"/>
                  </a:cubicBezTo>
                  <a:cubicBezTo>
                    <a:pt x="21060" y="-246"/>
                    <a:pt x="21438" y="1163"/>
                    <a:pt x="21494" y="3229"/>
                  </a:cubicBezTo>
                  <a:cubicBezTo>
                    <a:pt x="21551" y="5295"/>
                    <a:pt x="21268" y="7173"/>
                    <a:pt x="20872" y="7455"/>
                  </a:cubicBezTo>
                  <a:cubicBezTo>
                    <a:pt x="856" y="21260"/>
                    <a:pt x="856" y="21260"/>
                    <a:pt x="856" y="21260"/>
                  </a:cubicBezTo>
                  <a:cubicBezTo>
                    <a:pt x="819" y="21260"/>
                    <a:pt x="781" y="21354"/>
                    <a:pt x="762" y="21354"/>
                  </a:cubicBezTo>
                  <a:close/>
                </a:path>
              </a:pathLst>
            </a:cu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3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46" name="Shape"/>
            <p:cNvSpPr/>
            <p:nvPr/>
          </p:nvSpPr>
          <p:spPr>
            <a:xfrm>
              <a:off x="92964" y="806768"/>
              <a:ext cx="1006033" cy="324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0709" y="5131"/>
                  </a:lnTo>
                  <a:cubicBezTo>
                    <a:pt x="18561" y="15067"/>
                    <a:pt x="14925" y="21600"/>
                    <a:pt x="10800" y="21600"/>
                  </a:cubicBezTo>
                  <a:cubicBezTo>
                    <a:pt x="6675" y="21600"/>
                    <a:pt x="3038" y="15067"/>
                    <a:pt x="891" y="51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hueOff val="273562"/>
                <a:satOff val="2937"/>
                <a:lumOff val="-2223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300">
                  <a:solidFill>
                    <a:schemeClr val="accent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</p:grpSp>
      <p:sp>
        <p:nvSpPr>
          <p:cNvPr id="748" name="Shape"/>
          <p:cNvSpPr/>
          <p:nvPr/>
        </p:nvSpPr>
        <p:spPr>
          <a:xfrm flipH="1">
            <a:off x="9342908" y="6305409"/>
            <a:ext cx="185171" cy="260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3" y="0"/>
                </a:moveTo>
                <a:lnTo>
                  <a:pt x="21600" y="15341"/>
                </a:lnTo>
                <a:lnTo>
                  <a:pt x="10262" y="21600"/>
                </a:lnTo>
                <a:lnTo>
                  <a:pt x="0" y="13919"/>
                </a:lnTo>
                <a:lnTo>
                  <a:pt x="473" y="0"/>
                </a:lnTo>
                <a:close/>
              </a:path>
            </a:pathLst>
          </a:custGeom>
          <a:solidFill>
            <a:srgbClr val="051025"/>
          </a:solidFill>
          <a:ln w="12700">
            <a:miter lim="400000"/>
          </a:ln>
        </p:spPr>
        <p:txBody>
          <a:bodyPr lIns="45719" rIns="45719" anchor="ctr"/>
          <a:lstStyle/>
          <a:p>
            <a:pPr algn="l" defTabSz="1219169">
              <a:spcBef>
                <a:spcPts val="400"/>
              </a:spcBef>
              <a:defRPr sz="1600" b="1">
                <a:solidFill>
                  <a:schemeClr val="accent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764" name="Group"/>
          <p:cNvGrpSpPr/>
          <p:nvPr/>
        </p:nvGrpSpPr>
        <p:grpSpPr>
          <a:xfrm flipH="1">
            <a:off x="3083864" y="6312376"/>
            <a:ext cx="6638962" cy="545778"/>
            <a:chOff x="0" y="0"/>
            <a:chExt cx="6638961" cy="545777"/>
          </a:xfrm>
        </p:grpSpPr>
        <p:sp>
          <p:nvSpPr>
            <p:cNvPr id="749" name="Rectangle"/>
            <p:cNvSpPr/>
            <p:nvPr/>
          </p:nvSpPr>
          <p:spPr>
            <a:xfrm>
              <a:off x="6609" y="369884"/>
              <a:ext cx="1422066" cy="175894"/>
            </a:xfrm>
            <a:prstGeom prst="rect">
              <a:avLst/>
            </a:prstGeom>
            <a:solidFill>
              <a:srgbClr val="0510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0" name="Shape"/>
            <p:cNvSpPr/>
            <p:nvPr/>
          </p:nvSpPr>
          <p:spPr>
            <a:xfrm>
              <a:off x="1424044" y="186342"/>
              <a:ext cx="355519" cy="359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014"/>
                  </a:moveTo>
                  <a:lnTo>
                    <a:pt x="0" y="21600"/>
                  </a:lnTo>
                  <a:lnTo>
                    <a:pt x="21600" y="10040"/>
                  </a:lnTo>
                  <a:lnTo>
                    <a:pt x="21600" y="0"/>
                  </a:lnTo>
                  <a:lnTo>
                    <a:pt x="0" y="8014"/>
                  </a:lnTo>
                  <a:close/>
                </a:path>
              </a:pathLst>
            </a:custGeom>
            <a:solidFill>
              <a:srgbClr val="0510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1" name="Shape"/>
            <p:cNvSpPr/>
            <p:nvPr/>
          </p:nvSpPr>
          <p:spPr>
            <a:xfrm>
              <a:off x="0" y="0"/>
              <a:ext cx="1777584" cy="369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01" y="0"/>
                  </a:moveTo>
                  <a:lnTo>
                    <a:pt x="4402" y="10800"/>
                  </a:lnTo>
                  <a:lnTo>
                    <a:pt x="0" y="21600"/>
                  </a:lnTo>
                  <a:lnTo>
                    <a:pt x="17280" y="21600"/>
                  </a:lnTo>
                  <a:lnTo>
                    <a:pt x="21600" y="10800"/>
                  </a:lnTo>
                  <a:lnTo>
                    <a:pt x="19399" y="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chemeClr val="accent1">
                <a:hueOff val="273562"/>
                <a:satOff val="2937"/>
                <a:lumOff val="-2223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2" name="Rectangle"/>
            <p:cNvSpPr/>
            <p:nvPr/>
          </p:nvSpPr>
          <p:spPr>
            <a:xfrm>
              <a:off x="1624867" y="369884"/>
              <a:ext cx="1422066" cy="175894"/>
            </a:xfrm>
            <a:prstGeom prst="rect">
              <a:avLst/>
            </a:prstGeom>
            <a:solidFill>
              <a:schemeClr val="accent1">
                <a:hueOff val="273562"/>
                <a:satOff val="2937"/>
                <a:lumOff val="-2223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3" name="Shape"/>
            <p:cNvSpPr/>
            <p:nvPr/>
          </p:nvSpPr>
          <p:spPr>
            <a:xfrm>
              <a:off x="3042300" y="186342"/>
              <a:ext cx="355519" cy="359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014"/>
                  </a:moveTo>
                  <a:lnTo>
                    <a:pt x="0" y="21600"/>
                  </a:lnTo>
                  <a:lnTo>
                    <a:pt x="21600" y="10040"/>
                  </a:lnTo>
                  <a:lnTo>
                    <a:pt x="21600" y="0"/>
                  </a:lnTo>
                  <a:lnTo>
                    <a:pt x="0" y="8014"/>
                  </a:lnTo>
                  <a:close/>
                </a:path>
              </a:pathLst>
            </a:custGeom>
            <a:solidFill>
              <a:schemeClr val="accent1">
                <a:hueOff val="273562"/>
                <a:satOff val="2937"/>
                <a:lumOff val="-2223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4" name="Shape"/>
            <p:cNvSpPr/>
            <p:nvPr/>
          </p:nvSpPr>
          <p:spPr>
            <a:xfrm>
              <a:off x="1802081" y="0"/>
              <a:ext cx="185171" cy="2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3" y="0"/>
                  </a:moveTo>
                  <a:lnTo>
                    <a:pt x="21600" y="15341"/>
                  </a:lnTo>
                  <a:lnTo>
                    <a:pt x="10262" y="21600"/>
                  </a:lnTo>
                  <a:lnTo>
                    <a:pt x="0" y="13919"/>
                  </a:lnTo>
                  <a:lnTo>
                    <a:pt x="473" y="0"/>
                  </a:lnTo>
                  <a:close/>
                </a:path>
              </a:pathLst>
            </a:custGeom>
            <a:solidFill>
              <a:schemeClr val="accent1">
                <a:hueOff val="273562"/>
                <a:satOff val="2937"/>
                <a:lumOff val="-22233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5" name="Shape"/>
            <p:cNvSpPr/>
            <p:nvPr/>
          </p:nvSpPr>
          <p:spPr>
            <a:xfrm>
              <a:off x="1624865" y="0"/>
              <a:ext cx="1777584" cy="3698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01" y="0"/>
                  </a:moveTo>
                  <a:lnTo>
                    <a:pt x="4402" y="10800"/>
                  </a:lnTo>
                  <a:lnTo>
                    <a:pt x="0" y="21600"/>
                  </a:lnTo>
                  <a:lnTo>
                    <a:pt x="17280" y="21600"/>
                  </a:lnTo>
                  <a:lnTo>
                    <a:pt x="21600" y="10800"/>
                  </a:lnTo>
                  <a:lnTo>
                    <a:pt x="19399" y="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6" name="Rectangle"/>
            <p:cNvSpPr/>
            <p:nvPr/>
          </p:nvSpPr>
          <p:spPr>
            <a:xfrm>
              <a:off x="3243123" y="369884"/>
              <a:ext cx="1422066" cy="175894"/>
            </a:xfrm>
            <a:prstGeom prst="rect">
              <a:avLst/>
            </a:pr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7" name="Shape"/>
            <p:cNvSpPr/>
            <p:nvPr/>
          </p:nvSpPr>
          <p:spPr>
            <a:xfrm>
              <a:off x="4660556" y="186342"/>
              <a:ext cx="355519" cy="359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014"/>
                  </a:moveTo>
                  <a:lnTo>
                    <a:pt x="0" y="21600"/>
                  </a:lnTo>
                  <a:lnTo>
                    <a:pt x="21600" y="10040"/>
                  </a:lnTo>
                  <a:lnTo>
                    <a:pt x="21600" y="0"/>
                  </a:lnTo>
                  <a:lnTo>
                    <a:pt x="0" y="8014"/>
                  </a:lnTo>
                  <a:close/>
                </a:path>
              </a:pathLst>
            </a:cu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8" name="Shape"/>
            <p:cNvSpPr/>
            <p:nvPr/>
          </p:nvSpPr>
          <p:spPr>
            <a:xfrm>
              <a:off x="3420337" y="0"/>
              <a:ext cx="185171" cy="2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3" y="0"/>
                  </a:moveTo>
                  <a:lnTo>
                    <a:pt x="21600" y="15341"/>
                  </a:lnTo>
                  <a:lnTo>
                    <a:pt x="10262" y="21600"/>
                  </a:lnTo>
                  <a:lnTo>
                    <a:pt x="0" y="13919"/>
                  </a:lnTo>
                  <a:lnTo>
                    <a:pt x="473" y="0"/>
                  </a:lnTo>
                  <a:close/>
                </a:path>
              </a:pathLst>
            </a:cu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59" name="Shape"/>
            <p:cNvSpPr/>
            <p:nvPr/>
          </p:nvSpPr>
          <p:spPr>
            <a:xfrm>
              <a:off x="3243123" y="0"/>
              <a:ext cx="1777584" cy="3698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01" y="0"/>
                  </a:moveTo>
                  <a:lnTo>
                    <a:pt x="4402" y="10800"/>
                  </a:lnTo>
                  <a:lnTo>
                    <a:pt x="0" y="21600"/>
                  </a:lnTo>
                  <a:lnTo>
                    <a:pt x="17280" y="21600"/>
                  </a:lnTo>
                  <a:lnTo>
                    <a:pt x="21600" y="10800"/>
                  </a:lnTo>
                  <a:lnTo>
                    <a:pt x="19399" y="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60" name="Rectangle"/>
            <p:cNvSpPr/>
            <p:nvPr/>
          </p:nvSpPr>
          <p:spPr>
            <a:xfrm>
              <a:off x="4861379" y="369884"/>
              <a:ext cx="1422066" cy="175894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61" name="Shape"/>
            <p:cNvSpPr/>
            <p:nvPr/>
          </p:nvSpPr>
          <p:spPr>
            <a:xfrm>
              <a:off x="6278813" y="186342"/>
              <a:ext cx="355519" cy="359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014"/>
                  </a:moveTo>
                  <a:lnTo>
                    <a:pt x="0" y="21600"/>
                  </a:lnTo>
                  <a:lnTo>
                    <a:pt x="21600" y="10040"/>
                  </a:lnTo>
                  <a:lnTo>
                    <a:pt x="21600" y="0"/>
                  </a:lnTo>
                  <a:lnTo>
                    <a:pt x="0" y="8014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62" name="Shape"/>
            <p:cNvSpPr/>
            <p:nvPr/>
          </p:nvSpPr>
          <p:spPr>
            <a:xfrm>
              <a:off x="5038593" y="0"/>
              <a:ext cx="185171" cy="260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73" y="0"/>
                  </a:moveTo>
                  <a:lnTo>
                    <a:pt x="21600" y="15341"/>
                  </a:lnTo>
                  <a:lnTo>
                    <a:pt x="10262" y="21600"/>
                  </a:lnTo>
                  <a:lnTo>
                    <a:pt x="0" y="13919"/>
                  </a:lnTo>
                  <a:lnTo>
                    <a:pt x="47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763" name="Shape"/>
            <p:cNvSpPr/>
            <p:nvPr/>
          </p:nvSpPr>
          <p:spPr>
            <a:xfrm>
              <a:off x="4861378" y="0"/>
              <a:ext cx="1777584" cy="3698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201" y="0"/>
                  </a:moveTo>
                  <a:lnTo>
                    <a:pt x="4402" y="10800"/>
                  </a:lnTo>
                  <a:lnTo>
                    <a:pt x="0" y="21600"/>
                  </a:lnTo>
                  <a:lnTo>
                    <a:pt x="17280" y="21600"/>
                  </a:lnTo>
                  <a:lnTo>
                    <a:pt x="21600" y="10800"/>
                  </a:lnTo>
                  <a:lnTo>
                    <a:pt x="19399" y="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chemeClr val="accent1">
                <a:satOff val="-3355"/>
                <a:lumOff val="2661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1219169">
                <a:spcBef>
                  <a:spcPts val="400"/>
                </a:spcBef>
                <a:defRPr sz="1600" b="1">
                  <a:solidFill>
                    <a:schemeClr val="accent5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768" name="Group"/>
          <p:cNvGrpSpPr/>
          <p:nvPr/>
        </p:nvGrpSpPr>
        <p:grpSpPr>
          <a:xfrm>
            <a:off x="8281107" y="5254532"/>
            <a:ext cx="1017544" cy="1234692"/>
            <a:chOff x="0" y="0"/>
            <a:chExt cx="1017542" cy="1234691"/>
          </a:xfrm>
        </p:grpSpPr>
        <p:sp>
          <p:nvSpPr>
            <p:cNvPr id="765" name="Triangle"/>
            <p:cNvSpPr/>
            <p:nvPr/>
          </p:nvSpPr>
          <p:spPr>
            <a:xfrm>
              <a:off x="146754" y="1040696"/>
              <a:ext cx="721989" cy="193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1072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222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66" name="Shape"/>
            <p:cNvSpPr/>
            <p:nvPr/>
          </p:nvSpPr>
          <p:spPr>
            <a:xfrm>
              <a:off x="-1" y="0"/>
              <a:ext cx="1017544" cy="12346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47" h="21600" extrusionOk="0">
                  <a:moveTo>
                    <a:pt x="10039" y="1675"/>
                  </a:moveTo>
                  <a:cubicBezTo>
                    <a:pt x="5460" y="1675"/>
                    <a:pt x="1749" y="4968"/>
                    <a:pt x="1749" y="9029"/>
                  </a:cubicBezTo>
                  <a:cubicBezTo>
                    <a:pt x="1749" y="13091"/>
                    <a:pt x="5460" y="16383"/>
                    <a:pt x="10039" y="16383"/>
                  </a:cubicBezTo>
                  <a:cubicBezTo>
                    <a:pt x="14618" y="16383"/>
                    <a:pt x="18329" y="13091"/>
                    <a:pt x="18329" y="9029"/>
                  </a:cubicBezTo>
                  <a:cubicBezTo>
                    <a:pt x="18329" y="4968"/>
                    <a:pt x="14618" y="1675"/>
                    <a:pt x="10039" y="1675"/>
                  </a:cubicBezTo>
                  <a:close/>
                  <a:moveTo>
                    <a:pt x="9986" y="0"/>
                  </a:moveTo>
                  <a:cubicBezTo>
                    <a:pt x="14096" y="0"/>
                    <a:pt x="17678" y="2160"/>
                    <a:pt x="19259" y="5541"/>
                  </a:cubicBezTo>
                  <a:cubicBezTo>
                    <a:pt x="20839" y="8828"/>
                    <a:pt x="19996" y="12678"/>
                    <a:pt x="17151" y="15308"/>
                  </a:cubicBezTo>
                  <a:lnTo>
                    <a:pt x="9986" y="21600"/>
                  </a:lnTo>
                  <a:cubicBezTo>
                    <a:pt x="9986" y="21600"/>
                    <a:pt x="9986" y="21600"/>
                    <a:pt x="2927" y="15308"/>
                  </a:cubicBezTo>
                  <a:cubicBezTo>
                    <a:pt x="82" y="12678"/>
                    <a:pt x="-761" y="8828"/>
                    <a:pt x="714" y="5541"/>
                  </a:cubicBezTo>
                  <a:cubicBezTo>
                    <a:pt x="2295" y="2160"/>
                    <a:pt x="5982" y="0"/>
                    <a:pt x="9986" y="0"/>
                  </a:cubicBezTo>
                  <a:close/>
                </a:path>
              </a:pathLst>
            </a:cu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67" name="define"/>
            <p:cNvSpPr/>
            <p:nvPr/>
          </p:nvSpPr>
          <p:spPr>
            <a:xfrm>
              <a:off x="0" y="369534"/>
              <a:ext cx="1017543" cy="2603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4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define</a:t>
              </a:r>
            </a:p>
          </p:txBody>
        </p:sp>
      </p:grpSp>
      <p:grpSp>
        <p:nvGrpSpPr>
          <p:cNvPr id="772" name="Group"/>
          <p:cNvGrpSpPr/>
          <p:nvPr/>
        </p:nvGrpSpPr>
        <p:grpSpPr>
          <a:xfrm>
            <a:off x="6651397" y="5254532"/>
            <a:ext cx="1017544" cy="1234692"/>
            <a:chOff x="0" y="0"/>
            <a:chExt cx="1017542" cy="1234691"/>
          </a:xfrm>
        </p:grpSpPr>
        <p:sp>
          <p:nvSpPr>
            <p:cNvPr id="769" name="Triangle"/>
            <p:cNvSpPr/>
            <p:nvPr/>
          </p:nvSpPr>
          <p:spPr>
            <a:xfrm>
              <a:off x="146754" y="1040696"/>
              <a:ext cx="721989" cy="193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1072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222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70" name="Shape"/>
            <p:cNvSpPr/>
            <p:nvPr/>
          </p:nvSpPr>
          <p:spPr>
            <a:xfrm>
              <a:off x="-1" y="0"/>
              <a:ext cx="1017544" cy="12346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47" h="21600" extrusionOk="0">
                  <a:moveTo>
                    <a:pt x="10039" y="1675"/>
                  </a:moveTo>
                  <a:cubicBezTo>
                    <a:pt x="5460" y="1675"/>
                    <a:pt x="1749" y="4968"/>
                    <a:pt x="1749" y="9029"/>
                  </a:cubicBezTo>
                  <a:cubicBezTo>
                    <a:pt x="1749" y="13091"/>
                    <a:pt x="5460" y="16383"/>
                    <a:pt x="10039" y="16383"/>
                  </a:cubicBezTo>
                  <a:cubicBezTo>
                    <a:pt x="14618" y="16383"/>
                    <a:pt x="18329" y="13091"/>
                    <a:pt x="18329" y="9029"/>
                  </a:cubicBezTo>
                  <a:cubicBezTo>
                    <a:pt x="18329" y="4968"/>
                    <a:pt x="14618" y="1675"/>
                    <a:pt x="10039" y="1675"/>
                  </a:cubicBezTo>
                  <a:close/>
                  <a:moveTo>
                    <a:pt x="9986" y="0"/>
                  </a:moveTo>
                  <a:cubicBezTo>
                    <a:pt x="14096" y="0"/>
                    <a:pt x="17678" y="2160"/>
                    <a:pt x="19259" y="5541"/>
                  </a:cubicBezTo>
                  <a:cubicBezTo>
                    <a:pt x="20839" y="8828"/>
                    <a:pt x="19996" y="12678"/>
                    <a:pt x="17151" y="15308"/>
                  </a:cubicBezTo>
                  <a:lnTo>
                    <a:pt x="9986" y="21600"/>
                  </a:lnTo>
                  <a:cubicBezTo>
                    <a:pt x="9986" y="21600"/>
                    <a:pt x="9986" y="21600"/>
                    <a:pt x="2927" y="15308"/>
                  </a:cubicBezTo>
                  <a:cubicBezTo>
                    <a:pt x="82" y="12678"/>
                    <a:pt x="-761" y="8828"/>
                    <a:pt x="714" y="5541"/>
                  </a:cubicBezTo>
                  <a:cubicBezTo>
                    <a:pt x="2295" y="2160"/>
                    <a:pt x="5982" y="0"/>
                    <a:pt x="998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71" name="code"/>
            <p:cNvSpPr/>
            <p:nvPr/>
          </p:nvSpPr>
          <p:spPr>
            <a:xfrm>
              <a:off x="0" y="369534"/>
              <a:ext cx="1017543" cy="2603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4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code</a:t>
              </a:r>
            </a:p>
          </p:txBody>
        </p:sp>
      </p:grpSp>
      <p:grpSp>
        <p:nvGrpSpPr>
          <p:cNvPr id="776" name="Group"/>
          <p:cNvGrpSpPr/>
          <p:nvPr/>
        </p:nvGrpSpPr>
        <p:grpSpPr>
          <a:xfrm>
            <a:off x="5020665" y="5254532"/>
            <a:ext cx="1018566" cy="1234692"/>
            <a:chOff x="0" y="0"/>
            <a:chExt cx="1018565" cy="1234691"/>
          </a:xfrm>
        </p:grpSpPr>
        <p:sp>
          <p:nvSpPr>
            <p:cNvPr id="773" name="Triangle"/>
            <p:cNvSpPr/>
            <p:nvPr/>
          </p:nvSpPr>
          <p:spPr>
            <a:xfrm>
              <a:off x="147777" y="1040696"/>
              <a:ext cx="721988" cy="193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1072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222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74" name="Shape"/>
            <p:cNvSpPr/>
            <p:nvPr/>
          </p:nvSpPr>
          <p:spPr>
            <a:xfrm>
              <a:off x="1022" y="0"/>
              <a:ext cx="1017544" cy="12346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47" h="21600" extrusionOk="0">
                  <a:moveTo>
                    <a:pt x="10039" y="1675"/>
                  </a:moveTo>
                  <a:cubicBezTo>
                    <a:pt x="5460" y="1675"/>
                    <a:pt x="1749" y="4968"/>
                    <a:pt x="1749" y="9029"/>
                  </a:cubicBezTo>
                  <a:cubicBezTo>
                    <a:pt x="1749" y="13091"/>
                    <a:pt x="5460" y="16383"/>
                    <a:pt x="10039" y="16383"/>
                  </a:cubicBezTo>
                  <a:cubicBezTo>
                    <a:pt x="14618" y="16383"/>
                    <a:pt x="18329" y="13091"/>
                    <a:pt x="18329" y="9029"/>
                  </a:cubicBezTo>
                  <a:cubicBezTo>
                    <a:pt x="18329" y="4968"/>
                    <a:pt x="14618" y="1675"/>
                    <a:pt x="10039" y="1675"/>
                  </a:cubicBezTo>
                  <a:close/>
                  <a:moveTo>
                    <a:pt x="9986" y="0"/>
                  </a:moveTo>
                  <a:cubicBezTo>
                    <a:pt x="14096" y="0"/>
                    <a:pt x="17678" y="2160"/>
                    <a:pt x="19259" y="5541"/>
                  </a:cubicBezTo>
                  <a:cubicBezTo>
                    <a:pt x="20839" y="8828"/>
                    <a:pt x="19996" y="12678"/>
                    <a:pt x="17151" y="15308"/>
                  </a:cubicBezTo>
                  <a:lnTo>
                    <a:pt x="9986" y="21600"/>
                  </a:lnTo>
                  <a:cubicBezTo>
                    <a:pt x="9986" y="21600"/>
                    <a:pt x="9986" y="21600"/>
                    <a:pt x="2927" y="15308"/>
                  </a:cubicBezTo>
                  <a:cubicBezTo>
                    <a:pt x="82" y="12678"/>
                    <a:pt x="-761" y="8828"/>
                    <a:pt x="714" y="5541"/>
                  </a:cubicBezTo>
                  <a:cubicBezTo>
                    <a:pt x="2295" y="2160"/>
                    <a:pt x="5982" y="0"/>
                    <a:pt x="9986" y="0"/>
                  </a:cubicBezTo>
                  <a:close/>
                </a:path>
              </a:pathLst>
            </a:custGeom>
            <a:solidFill>
              <a:schemeClr val="accent1">
                <a:satOff val="-3355"/>
                <a:lumOff val="26614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75" name="integrate"/>
            <p:cNvSpPr/>
            <p:nvPr/>
          </p:nvSpPr>
          <p:spPr>
            <a:xfrm>
              <a:off x="0" y="369534"/>
              <a:ext cx="1017543" cy="2603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4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integrate</a:t>
              </a:r>
            </a:p>
          </p:txBody>
        </p:sp>
      </p:grpSp>
      <p:grpSp>
        <p:nvGrpSpPr>
          <p:cNvPr id="780" name="Group"/>
          <p:cNvGrpSpPr/>
          <p:nvPr/>
        </p:nvGrpSpPr>
        <p:grpSpPr>
          <a:xfrm>
            <a:off x="3436163" y="5254532"/>
            <a:ext cx="1021294" cy="1234692"/>
            <a:chOff x="0" y="0"/>
            <a:chExt cx="1021293" cy="1234691"/>
          </a:xfrm>
        </p:grpSpPr>
        <p:sp>
          <p:nvSpPr>
            <p:cNvPr id="777" name="Triangle"/>
            <p:cNvSpPr/>
            <p:nvPr/>
          </p:nvSpPr>
          <p:spPr>
            <a:xfrm>
              <a:off x="146754" y="1040696"/>
              <a:ext cx="721989" cy="193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1072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222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78" name="Shape"/>
            <p:cNvSpPr/>
            <p:nvPr/>
          </p:nvSpPr>
          <p:spPr>
            <a:xfrm>
              <a:off x="-1" y="0"/>
              <a:ext cx="1017544" cy="12346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47" h="21600" extrusionOk="0">
                  <a:moveTo>
                    <a:pt x="10039" y="1675"/>
                  </a:moveTo>
                  <a:cubicBezTo>
                    <a:pt x="5460" y="1675"/>
                    <a:pt x="1749" y="4968"/>
                    <a:pt x="1749" y="9029"/>
                  </a:cubicBezTo>
                  <a:cubicBezTo>
                    <a:pt x="1749" y="13091"/>
                    <a:pt x="5460" y="16383"/>
                    <a:pt x="10039" y="16383"/>
                  </a:cubicBezTo>
                  <a:cubicBezTo>
                    <a:pt x="14618" y="16383"/>
                    <a:pt x="18329" y="13091"/>
                    <a:pt x="18329" y="9029"/>
                  </a:cubicBezTo>
                  <a:cubicBezTo>
                    <a:pt x="18329" y="4968"/>
                    <a:pt x="14618" y="1675"/>
                    <a:pt x="10039" y="1675"/>
                  </a:cubicBezTo>
                  <a:close/>
                  <a:moveTo>
                    <a:pt x="9986" y="0"/>
                  </a:moveTo>
                  <a:cubicBezTo>
                    <a:pt x="14096" y="0"/>
                    <a:pt x="17678" y="2160"/>
                    <a:pt x="19259" y="5541"/>
                  </a:cubicBezTo>
                  <a:cubicBezTo>
                    <a:pt x="20839" y="8828"/>
                    <a:pt x="19996" y="12678"/>
                    <a:pt x="17151" y="15308"/>
                  </a:cubicBezTo>
                  <a:lnTo>
                    <a:pt x="9986" y="21600"/>
                  </a:lnTo>
                  <a:cubicBezTo>
                    <a:pt x="9986" y="21600"/>
                    <a:pt x="9986" y="21600"/>
                    <a:pt x="2927" y="15308"/>
                  </a:cubicBezTo>
                  <a:cubicBezTo>
                    <a:pt x="82" y="12678"/>
                    <a:pt x="-761" y="8828"/>
                    <a:pt x="714" y="5541"/>
                  </a:cubicBezTo>
                  <a:cubicBezTo>
                    <a:pt x="2295" y="2160"/>
                    <a:pt x="5982" y="0"/>
                    <a:pt x="9986" y="0"/>
                  </a:cubicBezTo>
                  <a:close/>
                </a:path>
              </a:pathLst>
            </a:custGeom>
            <a:solidFill>
              <a:srgbClr val="A5D0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79" name="Test"/>
            <p:cNvSpPr/>
            <p:nvPr/>
          </p:nvSpPr>
          <p:spPr>
            <a:xfrm>
              <a:off x="3750" y="369534"/>
              <a:ext cx="1017543" cy="2603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4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Test</a:t>
              </a:r>
            </a:p>
          </p:txBody>
        </p:sp>
      </p:grpSp>
      <p:sp>
        <p:nvSpPr>
          <p:cNvPr id="781" name="first time for real feedback"/>
          <p:cNvSpPr txBox="1"/>
          <p:nvPr/>
        </p:nvSpPr>
        <p:spPr>
          <a:xfrm>
            <a:off x="3240731" y="4361781"/>
            <a:ext cx="1780958" cy="734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l" defTabSz="914400">
              <a:buClr>
                <a:srgbClr val="E48312"/>
              </a:buClr>
              <a:buFont typeface="Trebuchet MS"/>
              <a:defRPr sz="14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Chalkboard"/>
                <a:ea typeface="Chalkboard"/>
                <a:cs typeface="Chalkboard"/>
                <a:sym typeface="Chalkboard"/>
              </a:defRPr>
            </a:lvl1pPr>
          </a:lstStyle>
          <a:p>
            <a:r>
              <a:t>first time for real feedback</a:t>
            </a:r>
          </a:p>
        </p:txBody>
      </p:sp>
      <p:sp>
        <p:nvSpPr>
          <p:cNvPr id="782" name="Final Software…"/>
          <p:cNvSpPr txBox="1"/>
          <p:nvPr/>
        </p:nvSpPr>
        <p:spPr>
          <a:xfrm>
            <a:off x="918498" y="5451782"/>
            <a:ext cx="1653412" cy="93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defTabSz="1219169">
              <a:lnSpc>
                <a:spcPct val="80000"/>
              </a:lnSpc>
              <a:defRPr sz="2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Final Software</a:t>
            </a:r>
          </a:p>
          <a:p>
            <a:pPr defTabSz="1219169">
              <a:lnSpc>
                <a:spcPct val="80000"/>
              </a:lnSpc>
              <a:defRPr sz="2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Out</a:t>
            </a:r>
          </a:p>
        </p:txBody>
      </p:sp>
      <p:sp>
        <p:nvSpPr>
          <p:cNvPr id="783" name="Shape"/>
          <p:cNvSpPr/>
          <p:nvPr/>
        </p:nvSpPr>
        <p:spPr>
          <a:xfrm>
            <a:off x="963523" y="5384361"/>
            <a:ext cx="1592230" cy="10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19" y="21600"/>
                </a:moveTo>
                <a:cubicBezTo>
                  <a:pt x="1751" y="21600"/>
                  <a:pt x="1210" y="20794"/>
                  <a:pt x="1210" y="19800"/>
                </a:cubicBezTo>
                <a:lnTo>
                  <a:pt x="1210" y="12600"/>
                </a:lnTo>
                <a:cubicBezTo>
                  <a:pt x="1210" y="11606"/>
                  <a:pt x="668" y="10800"/>
                  <a:pt x="0" y="10800"/>
                </a:cubicBezTo>
                <a:cubicBezTo>
                  <a:pt x="668" y="10800"/>
                  <a:pt x="1210" y="9994"/>
                  <a:pt x="1210" y="9000"/>
                </a:cubicBezTo>
                <a:lnTo>
                  <a:pt x="1210" y="1800"/>
                </a:lnTo>
                <a:cubicBezTo>
                  <a:pt x="1210" y="806"/>
                  <a:pt x="1751" y="0"/>
                  <a:pt x="2419" y="0"/>
                </a:cubicBezTo>
                <a:moveTo>
                  <a:pt x="19181" y="0"/>
                </a:moveTo>
                <a:cubicBezTo>
                  <a:pt x="19849" y="0"/>
                  <a:pt x="20390" y="806"/>
                  <a:pt x="20390" y="1800"/>
                </a:cubicBezTo>
                <a:lnTo>
                  <a:pt x="20390" y="9000"/>
                </a:lnTo>
                <a:cubicBezTo>
                  <a:pt x="20390" y="9994"/>
                  <a:pt x="20932" y="10800"/>
                  <a:pt x="21600" y="10800"/>
                </a:cubicBezTo>
                <a:cubicBezTo>
                  <a:pt x="20932" y="10800"/>
                  <a:pt x="20390" y="11606"/>
                  <a:pt x="20390" y="12600"/>
                </a:cubicBezTo>
                <a:lnTo>
                  <a:pt x="20390" y="19800"/>
                </a:lnTo>
                <a:cubicBezTo>
                  <a:pt x="20390" y="20794"/>
                  <a:pt x="19849" y="21600"/>
                  <a:pt x="19181" y="21600"/>
                </a:cubicBezTo>
              </a:path>
            </a:pathLst>
          </a:custGeom>
          <a:ln w="254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l" defTabSz="914400">
              <a:defRPr sz="1800">
                <a:solidFill>
                  <a:srgbClr val="22222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</p:txBody>
      </p:sp>
      <p:sp>
        <p:nvSpPr>
          <p:cNvPr id="784" name="Line"/>
          <p:cNvSpPr/>
          <p:nvPr/>
        </p:nvSpPr>
        <p:spPr>
          <a:xfrm>
            <a:off x="13975461" y="5918200"/>
            <a:ext cx="532078" cy="0"/>
          </a:xfrm>
          <a:prstGeom prst="line">
            <a:avLst/>
          </a:pr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69" name="Connection Line"/>
          <p:cNvSpPr/>
          <p:nvPr/>
        </p:nvSpPr>
        <p:spPr>
          <a:xfrm>
            <a:off x="16942189" y="4674496"/>
            <a:ext cx="348204" cy="435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282" h="21336" extrusionOk="0">
                <a:moveTo>
                  <a:pt x="20068" y="21336"/>
                </a:moveTo>
                <a:cubicBezTo>
                  <a:pt x="21600" y="6846"/>
                  <a:pt x="14911" y="-264"/>
                  <a:pt x="0" y="7"/>
                </a:cubicBezTo>
              </a:path>
            </a:pathLst>
          </a:cu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grpSp>
        <p:nvGrpSpPr>
          <p:cNvPr id="788" name="Group"/>
          <p:cNvGrpSpPr/>
          <p:nvPr/>
        </p:nvGrpSpPr>
        <p:grpSpPr>
          <a:xfrm>
            <a:off x="15947096" y="4348663"/>
            <a:ext cx="974965" cy="667821"/>
            <a:chOff x="0" y="0"/>
            <a:chExt cx="974964" cy="667820"/>
          </a:xfrm>
        </p:grpSpPr>
        <p:sp>
          <p:nvSpPr>
            <p:cNvPr id="786" name="Shape"/>
            <p:cNvSpPr/>
            <p:nvPr/>
          </p:nvSpPr>
          <p:spPr>
            <a:xfrm>
              <a:off x="0" y="6268"/>
              <a:ext cx="974965" cy="655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19" y="21600"/>
                  </a:moveTo>
                  <a:cubicBezTo>
                    <a:pt x="1751" y="21600"/>
                    <a:pt x="1210" y="20794"/>
                    <a:pt x="1210" y="19800"/>
                  </a:cubicBezTo>
                  <a:lnTo>
                    <a:pt x="1210" y="12600"/>
                  </a:lnTo>
                  <a:cubicBezTo>
                    <a:pt x="1210" y="11606"/>
                    <a:pt x="668" y="10800"/>
                    <a:pt x="0" y="10800"/>
                  </a:cubicBezTo>
                  <a:cubicBezTo>
                    <a:pt x="668" y="10800"/>
                    <a:pt x="1210" y="9994"/>
                    <a:pt x="1210" y="9000"/>
                  </a:cubicBezTo>
                  <a:lnTo>
                    <a:pt x="1210" y="1800"/>
                  </a:lnTo>
                  <a:cubicBezTo>
                    <a:pt x="1210" y="806"/>
                    <a:pt x="1751" y="0"/>
                    <a:pt x="2419" y="0"/>
                  </a:cubicBezTo>
                  <a:moveTo>
                    <a:pt x="19181" y="0"/>
                  </a:moveTo>
                  <a:cubicBezTo>
                    <a:pt x="19849" y="0"/>
                    <a:pt x="20390" y="806"/>
                    <a:pt x="20390" y="1800"/>
                  </a:cubicBezTo>
                  <a:lnTo>
                    <a:pt x="20390" y="9000"/>
                  </a:lnTo>
                  <a:cubicBezTo>
                    <a:pt x="20390" y="9994"/>
                    <a:pt x="20932" y="10800"/>
                    <a:pt x="21600" y="10800"/>
                  </a:cubicBezTo>
                  <a:cubicBezTo>
                    <a:pt x="20932" y="10800"/>
                    <a:pt x="20390" y="11606"/>
                    <a:pt x="20390" y="12600"/>
                  </a:cubicBezTo>
                  <a:lnTo>
                    <a:pt x="20390" y="19800"/>
                  </a:lnTo>
                  <a:cubicBezTo>
                    <a:pt x="20390" y="20794"/>
                    <a:pt x="19849" y="21600"/>
                    <a:pt x="19181" y="21600"/>
                  </a:cubicBezTo>
                </a:path>
              </a:pathLst>
            </a:custGeom>
            <a:noFill/>
            <a:ln w="25400" cap="flat">
              <a:solidFill>
                <a:srgbClr val="22222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787" name="Review &amp; Adjust"/>
            <p:cNvSpPr txBox="1"/>
            <p:nvPr/>
          </p:nvSpPr>
          <p:spPr>
            <a:xfrm>
              <a:off x="19006" y="0"/>
              <a:ext cx="941202" cy="667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1219169">
                <a:lnSpc>
                  <a:spcPct val="80000"/>
                </a:lnSpc>
                <a:defRPr sz="1200">
                  <a:solidFill>
                    <a:srgbClr val="222222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Review &amp; Adjust</a:t>
              </a:r>
            </a:p>
          </p:txBody>
        </p:sp>
      </p:grpSp>
      <p:grpSp>
        <p:nvGrpSpPr>
          <p:cNvPr id="799" name="Group"/>
          <p:cNvGrpSpPr/>
          <p:nvPr/>
        </p:nvGrpSpPr>
        <p:grpSpPr>
          <a:xfrm>
            <a:off x="14520614" y="5010157"/>
            <a:ext cx="1889687" cy="1864558"/>
            <a:chOff x="0" y="0"/>
            <a:chExt cx="1889685" cy="1864557"/>
          </a:xfrm>
        </p:grpSpPr>
        <p:grpSp>
          <p:nvGrpSpPr>
            <p:cNvPr id="795" name="Group"/>
            <p:cNvGrpSpPr/>
            <p:nvPr/>
          </p:nvGrpSpPr>
          <p:grpSpPr>
            <a:xfrm rot="10800000" flipH="1">
              <a:off x="313941" y="-1"/>
              <a:ext cx="1366702" cy="1598261"/>
              <a:chOff x="0" y="0"/>
              <a:chExt cx="1366700" cy="1598259"/>
            </a:xfrm>
          </p:grpSpPr>
          <p:sp>
            <p:nvSpPr>
              <p:cNvPr id="789" name="Shape"/>
              <p:cNvSpPr/>
              <p:nvPr/>
            </p:nvSpPr>
            <p:spPr>
              <a:xfrm>
                <a:off x="0" y="65147"/>
                <a:ext cx="645812" cy="1197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" y="10800"/>
                    </a:moveTo>
                    <a:cubicBezTo>
                      <a:pt x="84" y="11071"/>
                      <a:pt x="0" y="11342"/>
                      <a:pt x="0" y="11613"/>
                    </a:cubicBezTo>
                    <a:cubicBezTo>
                      <a:pt x="0" y="15861"/>
                      <a:pt x="4186" y="19567"/>
                      <a:pt x="10465" y="21600"/>
                    </a:cubicBezTo>
                    <a:cubicBezTo>
                      <a:pt x="15070" y="17307"/>
                      <a:pt x="15070" y="17307"/>
                      <a:pt x="15070" y="17307"/>
                    </a:cubicBezTo>
                    <a:cubicBezTo>
                      <a:pt x="11553" y="16132"/>
                      <a:pt x="9209" y="14008"/>
                      <a:pt x="9209" y="11613"/>
                    </a:cubicBezTo>
                    <a:cubicBezTo>
                      <a:pt x="9209" y="11342"/>
                      <a:pt x="9293" y="11071"/>
                      <a:pt x="9293" y="10800"/>
                    </a:cubicBezTo>
                    <a:cubicBezTo>
                      <a:pt x="10047" y="7501"/>
                      <a:pt x="15321" y="4971"/>
                      <a:pt x="21600" y="4971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0214" y="0"/>
                      <a:pt x="921" y="4745"/>
                      <a:pt x="84" y="10800"/>
                    </a:cubicBezTo>
                    <a:close/>
                  </a:path>
                </a:pathLst>
              </a:custGeom>
              <a:solidFill>
                <a:schemeClr val="accent1">
                  <a:hueOff val="273562"/>
                  <a:satOff val="2937"/>
                  <a:lumOff val="-22233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914400">
                  <a:defRPr sz="1800" b="1">
                    <a:solidFill>
                      <a:srgbClr val="22222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790" name="Shape"/>
              <p:cNvSpPr/>
              <p:nvPr/>
            </p:nvSpPr>
            <p:spPr>
              <a:xfrm>
                <a:off x="645810" y="65147"/>
                <a:ext cx="645812" cy="1197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516" y="10800"/>
                    </a:moveTo>
                    <a:cubicBezTo>
                      <a:pt x="20763" y="4745"/>
                      <a:pt x="11386" y="0"/>
                      <a:pt x="0" y="0"/>
                    </a:cubicBezTo>
                    <a:cubicBezTo>
                      <a:pt x="0" y="4971"/>
                      <a:pt x="0" y="4971"/>
                      <a:pt x="0" y="4971"/>
                    </a:cubicBezTo>
                    <a:cubicBezTo>
                      <a:pt x="6279" y="4971"/>
                      <a:pt x="11553" y="7501"/>
                      <a:pt x="12307" y="10800"/>
                    </a:cubicBezTo>
                    <a:cubicBezTo>
                      <a:pt x="12307" y="11071"/>
                      <a:pt x="12391" y="11342"/>
                      <a:pt x="12391" y="11613"/>
                    </a:cubicBezTo>
                    <a:cubicBezTo>
                      <a:pt x="12391" y="14008"/>
                      <a:pt x="10047" y="16132"/>
                      <a:pt x="6530" y="17307"/>
                    </a:cubicBezTo>
                    <a:cubicBezTo>
                      <a:pt x="11135" y="21600"/>
                      <a:pt x="11135" y="21600"/>
                      <a:pt x="11135" y="21600"/>
                    </a:cubicBezTo>
                    <a:cubicBezTo>
                      <a:pt x="17414" y="19567"/>
                      <a:pt x="21600" y="15861"/>
                      <a:pt x="21600" y="11613"/>
                    </a:cubicBezTo>
                    <a:cubicBezTo>
                      <a:pt x="21600" y="11342"/>
                      <a:pt x="21516" y="11071"/>
                      <a:pt x="21516" y="108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791" name="Shape"/>
              <p:cNvSpPr/>
              <p:nvPr/>
            </p:nvSpPr>
            <p:spPr>
              <a:xfrm rot="12716796">
                <a:off x="136025" y="746747"/>
                <a:ext cx="958676" cy="6468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550" y="9209"/>
                    </a:moveTo>
                    <a:cubicBezTo>
                      <a:pt x="15960" y="9209"/>
                      <a:pt x="17314" y="9795"/>
                      <a:pt x="18498" y="10716"/>
                    </a:cubicBezTo>
                    <a:cubicBezTo>
                      <a:pt x="21600" y="2763"/>
                      <a:pt x="21600" y="2763"/>
                      <a:pt x="21600" y="2763"/>
                    </a:cubicBezTo>
                    <a:cubicBezTo>
                      <a:pt x="19513" y="1005"/>
                      <a:pt x="17088" y="0"/>
                      <a:pt x="14550" y="0"/>
                    </a:cubicBezTo>
                    <a:cubicBezTo>
                      <a:pt x="6542" y="0"/>
                      <a:pt x="0" y="9712"/>
                      <a:pt x="0" y="21600"/>
                    </a:cubicBezTo>
                    <a:cubicBezTo>
                      <a:pt x="6204" y="21600"/>
                      <a:pt x="6204" y="21600"/>
                      <a:pt x="6204" y="21600"/>
                    </a:cubicBezTo>
                    <a:cubicBezTo>
                      <a:pt x="6204" y="14735"/>
                      <a:pt x="9926" y="9209"/>
                      <a:pt x="14550" y="9209"/>
                    </a:cubicBezTo>
                    <a:close/>
                  </a:path>
                </a:pathLst>
              </a:custGeom>
              <a:solidFill>
                <a:schemeClr val="accent1">
                  <a:satOff val="-3355"/>
                  <a:lumOff val="26614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792" name="Triangle"/>
              <p:cNvSpPr/>
              <p:nvPr/>
            </p:nvSpPr>
            <p:spPr>
              <a:xfrm rot="1924188">
                <a:off x="921829" y="772336"/>
                <a:ext cx="418008" cy="221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>
                  <a:satOff val="-3355"/>
                  <a:lumOff val="26614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793" name="Triangle"/>
              <p:cNvSpPr/>
              <p:nvPr/>
            </p:nvSpPr>
            <p:spPr>
              <a:xfrm rot="16200000">
                <a:off x="337611" y="98337"/>
                <a:ext cx="418008" cy="221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794" name="Triangle"/>
              <p:cNvSpPr/>
              <p:nvPr/>
            </p:nvSpPr>
            <p:spPr>
              <a:xfrm rot="8626046">
                <a:off x="53830" y="901541"/>
                <a:ext cx="418008" cy="2213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>
                  <a:hueOff val="273562"/>
                  <a:satOff val="2937"/>
                  <a:lumOff val="-22233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796" name="Define"/>
            <p:cNvSpPr/>
            <p:nvPr/>
          </p:nvSpPr>
          <p:spPr>
            <a:xfrm>
              <a:off x="246646" y="301260"/>
              <a:ext cx="1516665" cy="211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Define</a:t>
              </a:r>
            </a:p>
          </p:txBody>
        </p:sp>
        <p:sp>
          <p:nvSpPr>
            <p:cNvPr id="797" name="Code"/>
            <p:cNvSpPr/>
            <p:nvPr/>
          </p:nvSpPr>
          <p:spPr>
            <a:xfrm rot="18455380">
              <a:off x="584876" y="1093201"/>
              <a:ext cx="1516665" cy="211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Code</a:t>
              </a:r>
            </a:p>
          </p:txBody>
        </p:sp>
        <p:sp>
          <p:nvSpPr>
            <p:cNvPr id="798" name="Test"/>
            <p:cNvSpPr/>
            <p:nvPr/>
          </p:nvSpPr>
          <p:spPr>
            <a:xfrm rot="3209941">
              <a:off x="-222144" y="989165"/>
              <a:ext cx="1516665" cy="2117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Test</a:t>
              </a:r>
            </a:p>
          </p:txBody>
        </p:sp>
      </p:grpSp>
      <p:sp>
        <p:nvSpPr>
          <p:cNvPr id="800" name="Line"/>
          <p:cNvSpPr/>
          <p:nvPr/>
        </p:nvSpPr>
        <p:spPr>
          <a:xfrm flipH="1">
            <a:off x="9882708" y="5918200"/>
            <a:ext cx="532078" cy="0"/>
          </a:xfrm>
          <a:prstGeom prst="line">
            <a:avLst/>
          </a:pr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01" name="Line"/>
          <p:cNvSpPr/>
          <p:nvPr/>
        </p:nvSpPr>
        <p:spPr>
          <a:xfrm flipH="1">
            <a:off x="2662415" y="5918200"/>
            <a:ext cx="532077" cy="0"/>
          </a:xfrm>
          <a:prstGeom prst="line">
            <a:avLst/>
          </a:pr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70" name="Connection Line"/>
          <p:cNvSpPr/>
          <p:nvPr/>
        </p:nvSpPr>
        <p:spPr>
          <a:xfrm>
            <a:off x="18745589" y="4674496"/>
            <a:ext cx="348204" cy="435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282" h="21336" extrusionOk="0">
                <a:moveTo>
                  <a:pt x="20068" y="21336"/>
                </a:moveTo>
                <a:cubicBezTo>
                  <a:pt x="21600" y="6846"/>
                  <a:pt x="14911" y="-264"/>
                  <a:pt x="0" y="7"/>
                </a:cubicBezTo>
              </a:path>
            </a:pathLst>
          </a:cu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grpSp>
        <p:nvGrpSpPr>
          <p:cNvPr id="805" name="Group"/>
          <p:cNvGrpSpPr/>
          <p:nvPr/>
        </p:nvGrpSpPr>
        <p:grpSpPr>
          <a:xfrm>
            <a:off x="17750497" y="4348663"/>
            <a:ext cx="974965" cy="667821"/>
            <a:chOff x="0" y="0"/>
            <a:chExt cx="974964" cy="667820"/>
          </a:xfrm>
        </p:grpSpPr>
        <p:sp>
          <p:nvSpPr>
            <p:cNvPr id="803" name="Shape"/>
            <p:cNvSpPr/>
            <p:nvPr/>
          </p:nvSpPr>
          <p:spPr>
            <a:xfrm>
              <a:off x="0" y="6268"/>
              <a:ext cx="974965" cy="655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19" y="21600"/>
                  </a:moveTo>
                  <a:cubicBezTo>
                    <a:pt x="1751" y="21600"/>
                    <a:pt x="1210" y="20794"/>
                    <a:pt x="1210" y="19800"/>
                  </a:cubicBezTo>
                  <a:lnTo>
                    <a:pt x="1210" y="12600"/>
                  </a:lnTo>
                  <a:cubicBezTo>
                    <a:pt x="1210" y="11606"/>
                    <a:pt x="668" y="10800"/>
                    <a:pt x="0" y="10800"/>
                  </a:cubicBezTo>
                  <a:cubicBezTo>
                    <a:pt x="668" y="10800"/>
                    <a:pt x="1210" y="9994"/>
                    <a:pt x="1210" y="9000"/>
                  </a:cubicBezTo>
                  <a:lnTo>
                    <a:pt x="1210" y="1800"/>
                  </a:lnTo>
                  <a:cubicBezTo>
                    <a:pt x="1210" y="806"/>
                    <a:pt x="1751" y="0"/>
                    <a:pt x="2419" y="0"/>
                  </a:cubicBezTo>
                  <a:moveTo>
                    <a:pt x="19181" y="0"/>
                  </a:moveTo>
                  <a:cubicBezTo>
                    <a:pt x="19849" y="0"/>
                    <a:pt x="20390" y="806"/>
                    <a:pt x="20390" y="1800"/>
                  </a:cubicBezTo>
                  <a:lnTo>
                    <a:pt x="20390" y="9000"/>
                  </a:lnTo>
                  <a:cubicBezTo>
                    <a:pt x="20390" y="9994"/>
                    <a:pt x="20932" y="10800"/>
                    <a:pt x="21600" y="10800"/>
                  </a:cubicBezTo>
                  <a:cubicBezTo>
                    <a:pt x="20932" y="10800"/>
                    <a:pt x="20390" y="11606"/>
                    <a:pt x="20390" y="12600"/>
                  </a:cubicBezTo>
                  <a:lnTo>
                    <a:pt x="20390" y="19800"/>
                  </a:lnTo>
                  <a:cubicBezTo>
                    <a:pt x="20390" y="20794"/>
                    <a:pt x="19849" y="21600"/>
                    <a:pt x="19181" y="21600"/>
                  </a:cubicBezTo>
                </a:path>
              </a:pathLst>
            </a:custGeom>
            <a:noFill/>
            <a:ln w="25400" cap="flat">
              <a:solidFill>
                <a:srgbClr val="22222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804" name="Review &amp; Adjust"/>
            <p:cNvSpPr txBox="1"/>
            <p:nvPr/>
          </p:nvSpPr>
          <p:spPr>
            <a:xfrm>
              <a:off x="19006" y="0"/>
              <a:ext cx="941202" cy="667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1219169">
                <a:lnSpc>
                  <a:spcPct val="80000"/>
                </a:lnSpc>
                <a:defRPr sz="1200">
                  <a:solidFill>
                    <a:srgbClr val="222222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Review &amp; Adjust</a:t>
              </a:r>
            </a:p>
          </p:txBody>
        </p:sp>
      </p:grpSp>
      <p:sp>
        <p:nvSpPr>
          <p:cNvPr id="871" name="Connection Line"/>
          <p:cNvSpPr/>
          <p:nvPr/>
        </p:nvSpPr>
        <p:spPr>
          <a:xfrm>
            <a:off x="18032246" y="5056827"/>
            <a:ext cx="252134" cy="9139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131" h="20751" extrusionOk="0">
                <a:moveTo>
                  <a:pt x="18229" y="0"/>
                </a:moveTo>
                <a:cubicBezTo>
                  <a:pt x="21600" y="14711"/>
                  <a:pt x="15524" y="21600"/>
                  <a:pt x="0" y="20668"/>
                </a:cubicBezTo>
              </a:path>
            </a:pathLst>
          </a:cu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grpSp>
        <p:nvGrpSpPr>
          <p:cNvPr id="817" name="Group"/>
          <p:cNvGrpSpPr/>
          <p:nvPr/>
        </p:nvGrpSpPr>
        <p:grpSpPr>
          <a:xfrm>
            <a:off x="16324014" y="5010157"/>
            <a:ext cx="1889687" cy="1864558"/>
            <a:chOff x="0" y="0"/>
            <a:chExt cx="1889685" cy="1864557"/>
          </a:xfrm>
        </p:grpSpPr>
        <p:grpSp>
          <p:nvGrpSpPr>
            <p:cNvPr id="813" name="Group"/>
            <p:cNvGrpSpPr/>
            <p:nvPr/>
          </p:nvGrpSpPr>
          <p:grpSpPr>
            <a:xfrm rot="10800000" flipH="1">
              <a:off x="313941" y="-1"/>
              <a:ext cx="1366702" cy="1598261"/>
              <a:chOff x="0" y="0"/>
              <a:chExt cx="1366700" cy="1598259"/>
            </a:xfrm>
          </p:grpSpPr>
          <p:sp>
            <p:nvSpPr>
              <p:cNvPr id="807" name="Shape"/>
              <p:cNvSpPr/>
              <p:nvPr/>
            </p:nvSpPr>
            <p:spPr>
              <a:xfrm>
                <a:off x="0" y="65147"/>
                <a:ext cx="645812" cy="1197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" y="10800"/>
                    </a:moveTo>
                    <a:cubicBezTo>
                      <a:pt x="84" y="11071"/>
                      <a:pt x="0" y="11342"/>
                      <a:pt x="0" y="11613"/>
                    </a:cubicBezTo>
                    <a:cubicBezTo>
                      <a:pt x="0" y="15861"/>
                      <a:pt x="4186" y="19567"/>
                      <a:pt x="10465" y="21600"/>
                    </a:cubicBezTo>
                    <a:cubicBezTo>
                      <a:pt x="15070" y="17307"/>
                      <a:pt x="15070" y="17307"/>
                      <a:pt x="15070" y="17307"/>
                    </a:cubicBezTo>
                    <a:cubicBezTo>
                      <a:pt x="11553" y="16132"/>
                      <a:pt x="9209" y="14008"/>
                      <a:pt x="9209" y="11613"/>
                    </a:cubicBezTo>
                    <a:cubicBezTo>
                      <a:pt x="9209" y="11342"/>
                      <a:pt x="9293" y="11071"/>
                      <a:pt x="9293" y="10800"/>
                    </a:cubicBezTo>
                    <a:cubicBezTo>
                      <a:pt x="10047" y="7501"/>
                      <a:pt x="15321" y="4971"/>
                      <a:pt x="21600" y="4971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0214" y="0"/>
                      <a:pt x="921" y="4745"/>
                      <a:pt x="84" y="10800"/>
                    </a:cubicBezTo>
                    <a:close/>
                  </a:path>
                </a:pathLst>
              </a:custGeom>
              <a:solidFill>
                <a:schemeClr val="accent1">
                  <a:hueOff val="273562"/>
                  <a:satOff val="2937"/>
                  <a:lumOff val="-22233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914400">
                  <a:defRPr sz="1800" b="1">
                    <a:solidFill>
                      <a:srgbClr val="22222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08" name="Shape"/>
              <p:cNvSpPr/>
              <p:nvPr/>
            </p:nvSpPr>
            <p:spPr>
              <a:xfrm>
                <a:off x="645810" y="65147"/>
                <a:ext cx="645812" cy="1197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516" y="10800"/>
                    </a:moveTo>
                    <a:cubicBezTo>
                      <a:pt x="20763" y="4745"/>
                      <a:pt x="11386" y="0"/>
                      <a:pt x="0" y="0"/>
                    </a:cubicBezTo>
                    <a:cubicBezTo>
                      <a:pt x="0" y="4971"/>
                      <a:pt x="0" y="4971"/>
                      <a:pt x="0" y="4971"/>
                    </a:cubicBezTo>
                    <a:cubicBezTo>
                      <a:pt x="6279" y="4971"/>
                      <a:pt x="11553" y="7501"/>
                      <a:pt x="12307" y="10800"/>
                    </a:cubicBezTo>
                    <a:cubicBezTo>
                      <a:pt x="12307" y="11071"/>
                      <a:pt x="12391" y="11342"/>
                      <a:pt x="12391" y="11613"/>
                    </a:cubicBezTo>
                    <a:cubicBezTo>
                      <a:pt x="12391" y="14008"/>
                      <a:pt x="10047" y="16132"/>
                      <a:pt x="6530" y="17307"/>
                    </a:cubicBezTo>
                    <a:cubicBezTo>
                      <a:pt x="11135" y="21600"/>
                      <a:pt x="11135" y="21600"/>
                      <a:pt x="11135" y="21600"/>
                    </a:cubicBezTo>
                    <a:cubicBezTo>
                      <a:pt x="17414" y="19567"/>
                      <a:pt x="21600" y="15861"/>
                      <a:pt x="21600" y="11613"/>
                    </a:cubicBezTo>
                    <a:cubicBezTo>
                      <a:pt x="21600" y="11342"/>
                      <a:pt x="21516" y="11071"/>
                      <a:pt x="21516" y="108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09" name="Shape"/>
              <p:cNvSpPr/>
              <p:nvPr/>
            </p:nvSpPr>
            <p:spPr>
              <a:xfrm rot="12716796">
                <a:off x="136025" y="746747"/>
                <a:ext cx="958676" cy="6468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550" y="9209"/>
                    </a:moveTo>
                    <a:cubicBezTo>
                      <a:pt x="15960" y="9209"/>
                      <a:pt x="17314" y="9795"/>
                      <a:pt x="18498" y="10716"/>
                    </a:cubicBezTo>
                    <a:cubicBezTo>
                      <a:pt x="21600" y="2763"/>
                      <a:pt x="21600" y="2763"/>
                      <a:pt x="21600" y="2763"/>
                    </a:cubicBezTo>
                    <a:cubicBezTo>
                      <a:pt x="19513" y="1005"/>
                      <a:pt x="17088" y="0"/>
                      <a:pt x="14550" y="0"/>
                    </a:cubicBezTo>
                    <a:cubicBezTo>
                      <a:pt x="6542" y="0"/>
                      <a:pt x="0" y="9712"/>
                      <a:pt x="0" y="21600"/>
                    </a:cubicBezTo>
                    <a:cubicBezTo>
                      <a:pt x="6204" y="21600"/>
                      <a:pt x="6204" y="21600"/>
                      <a:pt x="6204" y="21600"/>
                    </a:cubicBezTo>
                    <a:cubicBezTo>
                      <a:pt x="6204" y="14735"/>
                      <a:pt x="9926" y="9209"/>
                      <a:pt x="14550" y="9209"/>
                    </a:cubicBezTo>
                    <a:close/>
                  </a:path>
                </a:pathLst>
              </a:custGeom>
              <a:solidFill>
                <a:schemeClr val="accent1">
                  <a:satOff val="-3355"/>
                  <a:lumOff val="26614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10" name="Triangle"/>
              <p:cNvSpPr/>
              <p:nvPr/>
            </p:nvSpPr>
            <p:spPr>
              <a:xfrm rot="1924188">
                <a:off x="921829" y="772336"/>
                <a:ext cx="418008" cy="221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>
                  <a:satOff val="-3355"/>
                  <a:lumOff val="26614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11" name="Triangle"/>
              <p:cNvSpPr/>
              <p:nvPr/>
            </p:nvSpPr>
            <p:spPr>
              <a:xfrm rot="16200000">
                <a:off x="337611" y="98337"/>
                <a:ext cx="418008" cy="221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12" name="Triangle"/>
              <p:cNvSpPr/>
              <p:nvPr/>
            </p:nvSpPr>
            <p:spPr>
              <a:xfrm rot="8626046">
                <a:off x="53830" y="901541"/>
                <a:ext cx="418008" cy="2213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>
                  <a:hueOff val="273562"/>
                  <a:satOff val="2937"/>
                  <a:lumOff val="-22233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814" name="Define"/>
            <p:cNvSpPr/>
            <p:nvPr/>
          </p:nvSpPr>
          <p:spPr>
            <a:xfrm>
              <a:off x="246646" y="301260"/>
              <a:ext cx="1516665" cy="211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Define</a:t>
              </a:r>
            </a:p>
          </p:txBody>
        </p:sp>
        <p:sp>
          <p:nvSpPr>
            <p:cNvPr id="815" name="Code"/>
            <p:cNvSpPr/>
            <p:nvPr/>
          </p:nvSpPr>
          <p:spPr>
            <a:xfrm rot="18455380">
              <a:off x="584876" y="1093201"/>
              <a:ext cx="1516665" cy="211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Code</a:t>
              </a:r>
            </a:p>
          </p:txBody>
        </p:sp>
        <p:sp>
          <p:nvSpPr>
            <p:cNvPr id="816" name="Test"/>
            <p:cNvSpPr/>
            <p:nvPr/>
          </p:nvSpPr>
          <p:spPr>
            <a:xfrm rot="3209941">
              <a:off x="-222144" y="989165"/>
              <a:ext cx="1516665" cy="2117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Test</a:t>
              </a:r>
            </a:p>
          </p:txBody>
        </p:sp>
      </p:grpSp>
      <p:sp>
        <p:nvSpPr>
          <p:cNvPr id="872" name="Connection Line"/>
          <p:cNvSpPr/>
          <p:nvPr/>
        </p:nvSpPr>
        <p:spPr>
          <a:xfrm>
            <a:off x="16262081" y="5056827"/>
            <a:ext cx="252134" cy="9139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131" h="20751" extrusionOk="0">
                <a:moveTo>
                  <a:pt x="18229" y="0"/>
                </a:moveTo>
                <a:cubicBezTo>
                  <a:pt x="21600" y="14711"/>
                  <a:pt x="15524" y="21600"/>
                  <a:pt x="0" y="20668"/>
                </a:cubicBezTo>
              </a:path>
            </a:pathLst>
          </a:cu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873" name="Connection Line"/>
          <p:cNvSpPr/>
          <p:nvPr/>
        </p:nvSpPr>
        <p:spPr>
          <a:xfrm>
            <a:off x="20524052" y="4674496"/>
            <a:ext cx="348205" cy="435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282" h="21336" extrusionOk="0">
                <a:moveTo>
                  <a:pt x="20068" y="21336"/>
                </a:moveTo>
                <a:cubicBezTo>
                  <a:pt x="21600" y="6846"/>
                  <a:pt x="14911" y="-264"/>
                  <a:pt x="0" y="7"/>
                </a:cubicBezTo>
              </a:path>
            </a:pathLst>
          </a:cu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grpSp>
        <p:nvGrpSpPr>
          <p:cNvPr id="822" name="Group"/>
          <p:cNvGrpSpPr/>
          <p:nvPr/>
        </p:nvGrpSpPr>
        <p:grpSpPr>
          <a:xfrm>
            <a:off x="19528961" y="4348663"/>
            <a:ext cx="974965" cy="667821"/>
            <a:chOff x="0" y="0"/>
            <a:chExt cx="974964" cy="667820"/>
          </a:xfrm>
        </p:grpSpPr>
        <p:sp>
          <p:nvSpPr>
            <p:cNvPr id="820" name="Shape"/>
            <p:cNvSpPr/>
            <p:nvPr/>
          </p:nvSpPr>
          <p:spPr>
            <a:xfrm>
              <a:off x="0" y="6268"/>
              <a:ext cx="974965" cy="655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19" y="21600"/>
                  </a:moveTo>
                  <a:cubicBezTo>
                    <a:pt x="1751" y="21600"/>
                    <a:pt x="1210" y="20794"/>
                    <a:pt x="1210" y="19800"/>
                  </a:cubicBezTo>
                  <a:lnTo>
                    <a:pt x="1210" y="12600"/>
                  </a:lnTo>
                  <a:cubicBezTo>
                    <a:pt x="1210" y="11606"/>
                    <a:pt x="668" y="10800"/>
                    <a:pt x="0" y="10800"/>
                  </a:cubicBezTo>
                  <a:cubicBezTo>
                    <a:pt x="668" y="10800"/>
                    <a:pt x="1210" y="9994"/>
                    <a:pt x="1210" y="9000"/>
                  </a:cubicBezTo>
                  <a:lnTo>
                    <a:pt x="1210" y="1800"/>
                  </a:lnTo>
                  <a:cubicBezTo>
                    <a:pt x="1210" y="806"/>
                    <a:pt x="1751" y="0"/>
                    <a:pt x="2419" y="0"/>
                  </a:cubicBezTo>
                  <a:moveTo>
                    <a:pt x="19181" y="0"/>
                  </a:moveTo>
                  <a:cubicBezTo>
                    <a:pt x="19849" y="0"/>
                    <a:pt x="20390" y="806"/>
                    <a:pt x="20390" y="1800"/>
                  </a:cubicBezTo>
                  <a:lnTo>
                    <a:pt x="20390" y="9000"/>
                  </a:lnTo>
                  <a:cubicBezTo>
                    <a:pt x="20390" y="9994"/>
                    <a:pt x="20932" y="10800"/>
                    <a:pt x="21600" y="10800"/>
                  </a:cubicBezTo>
                  <a:cubicBezTo>
                    <a:pt x="20932" y="10800"/>
                    <a:pt x="20390" y="11606"/>
                    <a:pt x="20390" y="12600"/>
                  </a:cubicBezTo>
                  <a:lnTo>
                    <a:pt x="20390" y="19800"/>
                  </a:lnTo>
                  <a:cubicBezTo>
                    <a:pt x="20390" y="20794"/>
                    <a:pt x="19849" y="21600"/>
                    <a:pt x="19181" y="21600"/>
                  </a:cubicBezTo>
                </a:path>
              </a:pathLst>
            </a:custGeom>
            <a:noFill/>
            <a:ln w="25400" cap="flat">
              <a:solidFill>
                <a:srgbClr val="22222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800">
                  <a:solidFill>
                    <a:srgbClr val="222222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/>
            </a:p>
          </p:txBody>
        </p:sp>
        <p:sp>
          <p:nvSpPr>
            <p:cNvPr id="821" name="Review &amp; Adjust"/>
            <p:cNvSpPr txBox="1"/>
            <p:nvPr/>
          </p:nvSpPr>
          <p:spPr>
            <a:xfrm>
              <a:off x="19006" y="0"/>
              <a:ext cx="941202" cy="6678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1219169">
                <a:lnSpc>
                  <a:spcPct val="80000"/>
                </a:lnSpc>
                <a:defRPr sz="1200">
                  <a:solidFill>
                    <a:srgbClr val="222222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Review &amp; Adjust</a:t>
              </a:r>
            </a:p>
          </p:txBody>
        </p:sp>
      </p:grpSp>
      <p:sp>
        <p:nvSpPr>
          <p:cNvPr id="874" name="Connection Line"/>
          <p:cNvSpPr/>
          <p:nvPr/>
        </p:nvSpPr>
        <p:spPr>
          <a:xfrm>
            <a:off x="19810710" y="5056827"/>
            <a:ext cx="252134" cy="9139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131" h="20751" extrusionOk="0">
                <a:moveTo>
                  <a:pt x="18229" y="0"/>
                </a:moveTo>
                <a:cubicBezTo>
                  <a:pt x="21600" y="14711"/>
                  <a:pt x="15524" y="21600"/>
                  <a:pt x="0" y="20668"/>
                </a:cubicBezTo>
              </a:path>
            </a:pathLst>
          </a:cu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grpSp>
        <p:nvGrpSpPr>
          <p:cNvPr id="834" name="Group"/>
          <p:cNvGrpSpPr/>
          <p:nvPr/>
        </p:nvGrpSpPr>
        <p:grpSpPr>
          <a:xfrm>
            <a:off x="18102478" y="5010157"/>
            <a:ext cx="1889686" cy="1864558"/>
            <a:chOff x="0" y="0"/>
            <a:chExt cx="1889685" cy="1864557"/>
          </a:xfrm>
        </p:grpSpPr>
        <p:grpSp>
          <p:nvGrpSpPr>
            <p:cNvPr id="830" name="Group"/>
            <p:cNvGrpSpPr/>
            <p:nvPr/>
          </p:nvGrpSpPr>
          <p:grpSpPr>
            <a:xfrm rot="10800000" flipH="1">
              <a:off x="313941" y="-1"/>
              <a:ext cx="1366702" cy="1598261"/>
              <a:chOff x="0" y="0"/>
              <a:chExt cx="1366700" cy="1598259"/>
            </a:xfrm>
          </p:grpSpPr>
          <p:sp>
            <p:nvSpPr>
              <p:cNvPr id="824" name="Shape"/>
              <p:cNvSpPr/>
              <p:nvPr/>
            </p:nvSpPr>
            <p:spPr>
              <a:xfrm>
                <a:off x="0" y="65147"/>
                <a:ext cx="645812" cy="1197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" y="10800"/>
                    </a:moveTo>
                    <a:cubicBezTo>
                      <a:pt x="84" y="11071"/>
                      <a:pt x="0" y="11342"/>
                      <a:pt x="0" y="11613"/>
                    </a:cubicBezTo>
                    <a:cubicBezTo>
                      <a:pt x="0" y="15861"/>
                      <a:pt x="4186" y="19567"/>
                      <a:pt x="10465" y="21600"/>
                    </a:cubicBezTo>
                    <a:cubicBezTo>
                      <a:pt x="15070" y="17307"/>
                      <a:pt x="15070" y="17307"/>
                      <a:pt x="15070" y="17307"/>
                    </a:cubicBezTo>
                    <a:cubicBezTo>
                      <a:pt x="11553" y="16132"/>
                      <a:pt x="9209" y="14008"/>
                      <a:pt x="9209" y="11613"/>
                    </a:cubicBezTo>
                    <a:cubicBezTo>
                      <a:pt x="9209" y="11342"/>
                      <a:pt x="9293" y="11071"/>
                      <a:pt x="9293" y="10800"/>
                    </a:cubicBezTo>
                    <a:cubicBezTo>
                      <a:pt x="10047" y="7501"/>
                      <a:pt x="15321" y="4971"/>
                      <a:pt x="21600" y="4971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0214" y="0"/>
                      <a:pt x="921" y="4745"/>
                      <a:pt x="84" y="10800"/>
                    </a:cubicBezTo>
                    <a:close/>
                  </a:path>
                </a:pathLst>
              </a:custGeom>
              <a:solidFill>
                <a:schemeClr val="accent1">
                  <a:hueOff val="273562"/>
                  <a:satOff val="2937"/>
                  <a:lumOff val="-22233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914400">
                  <a:defRPr sz="1800" b="1">
                    <a:solidFill>
                      <a:srgbClr val="22222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25" name="Shape"/>
              <p:cNvSpPr/>
              <p:nvPr/>
            </p:nvSpPr>
            <p:spPr>
              <a:xfrm>
                <a:off x="645810" y="65147"/>
                <a:ext cx="645812" cy="1197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516" y="10800"/>
                    </a:moveTo>
                    <a:cubicBezTo>
                      <a:pt x="20763" y="4745"/>
                      <a:pt x="11386" y="0"/>
                      <a:pt x="0" y="0"/>
                    </a:cubicBezTo>
                    <a:cubicBezTo>
                      <a:pt x="0" y="4971"/>
                      <a:pt x="0" y="4971"/>
                      <a:pt x="0" y="4971"/>
                    </a:cubicBezTo>
                    <a:cubicBezTo>
                      <a:pt x="6279" y="4971"/>
                      <a:pt x="11553" y="7501"/>
                      <a:pt x="12307" y="10800"/>
                    </a:cubicBezTo>
                    <a:cubicBezTo>
                      <a:pt x="12307" y="11071"/>
                      <a:pt x="12391" y="11342"/>
                      <a:pt x="12391" y="11613"/>
                    </a:cubicBezTo>
                    <a:cubicBezTo>
                      <a:pt x="12391" y="14008"/>
                      <a:pt x="10047" y="16132"/>
                      <a:pt x="6530" y="17307"/>
                    </a:cubicBezTo>
                    <a:cubicBezTo>
                      <a:pt x="11135" y="21600"/>
                      <a:pt x="11135" y="21600"/>
                      <a:pt x="11135" y="21600"/>
                    </a:cubicBezTo>
                    <a:cubicBezTo>
                      <a:pt x="17414" y="19567"/>
                      <a:pt x="21600" y="15861"/>
                      <a:pt x="21600" y="11613"/>
                    </a:cubicBezTo>
                    <a:cubicBezTo>
                      <a:pt x="21600" y="11342"/>
                      <a:pt x="21516" y="11071"/>
                      <a:pt x="21516" y="108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26" name="Shape"/>
              <p:cNvSpPr/>
              <p:nvPr/>
            </p:nvSpPr>
            <p:spPr>
              <a:xfrm rot="12716796">
                <a:off x="136025" y="746747"/>
                <a:ext cx="958676" cy="6468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550" y="9209"/>
                    </a:moveTo>
                    <a:cubicBezTo>
                      <a:pt x="15960" y="9209"/>
                      <a:pt x="17314" y="9795"/>
                      <a:pt x="18498" y="10716"/>
                    </a:cubicBezTo>
                    <a:cubicBezTo>
                      <a:pt x="21600" y="2763"/>
                      <a:pt x="21600" y="2763"/>
                      <a:pt x="21600" y="2763"/>
                    </a:cubicBezTo>
                    <a:cubicBezTo>
                      <a:pt x="19513" y="1005"/>
                      <a:pt x="17088" y="0"/>
                      <a:pt x="14550" y="0"/>
                    </a:cubicBezTo>
                    <a:cubicBezTo>
                      <a:pt x="6542" y="0"/>
                      <a:pt x="0" y="9712"/>
                      <a:pt x="0" y="21600"/>
                    </a:cubicBezTo>
                    <a:cubicBezTo>
                      <a:pt x="6204" y="21600"/>
                      <a:pt x="6204" y="21600"/>
                      <a:pt x="6204" y="21600"/>
                    </a:cubicBezTo>
                    <a:cubicBezTo>
                      <a:pt x="6204" y="14735"/>
                      <a:pt x="9926" y="9209"/>
                      <a:pt x="14550" y="9209"/>
                    </a:cubicBezTo>
                    <a:close/>
                  </a:path>
                </a:pathLst>
              </a:custGeom>
              <a:solidFill>
                <a:schemeClr val="accent1">
                  <a:satOff val="-3355"/>
                  <a:lumOff val="26614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27" name="Triangle"/>
              <p:cNvSpPr/>
              <p:nvPr/>
            </p:nvSpPr>
            <p:spPr>
              <a:xfrm rot="1924188">
                <a:off x="921829" y="772336"/>
                <a:ext cx="418008" cy="221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>
                  <a:satOff val="-3355"/>
                  <a:lumOff val="26614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28" name="Triangle"/>
              <p:cNvSpPr/>
              <p:nvPr/>
            </p:nvSpPr>
            <p:spPr>
              <a:xfrm rot="16200000">
                <a:off x="337611" y="98337"/>
                <a:ext cx="418008" cy="221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29" name="Triangle"/>
              <p:cNvSpPr/>
              <p:nvPr/>
            </p:nvSpPr>
            <p:spPr>
              <a:xfrm rot="8626046">
                <a:off x="53830" y="901541"/>
                <a:ext cx="418008" cy="2213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>
                  <a:hueOff val="273562"/>
                  <a:satOff val="2937"/>
                  <a:lumOff val="-22233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831" name="Define"/>
            <p:cNvSpPr/>
            <p:nvPr/>
          </p:nvSpPr>
          <p:spPr>
            <a:xfrm>
              <a:off x="246646" y="301260"/>
              <a:ext cx="1516665" cy="211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Define</a:t>
              </a:r>
            </a:p>
          </p:txBody>
        </p:sp>
        <p:sp>
          <p:nvSpPr>
            <p:cNvPr id="832" name="Code"/>
            <p:cNvSpPr/>
            <p:nvPr/>
          </p:nvSpPr>
          <p:spPr>
            <a:xfrm rot="18455380">
              <a:off x="584876" y="1093201"/>
              <a:ext cx="1516665" cy="211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Code</a:t>
              </a:r>
            </a:p>
          </p:txBody>
        </p:sp>
        <p:sp>
          <p:nvSpPr>
            <p:cNvPr id="833" name="Test"/>
            <p:cNvSpPr/>
            <p:nvPr/>
          </p:nvSpPr>
          <p:spPr>
            <a:xfrm rot="3209941">
              <a:off x="-222144" y="989165"/>
              <a:ext cx="1516665" cy="2117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Test</a:t>
              </a:r>
            </a:p>
          </p:txBody>
        </p:sp>
      </p:grpSp>
      <p:grpSp>
        <p:nvGrpSpPr>
          <p:cNvPr id="845" name="Group"/>
          <p:cNvGrpSpPr/>
          <p:nvPr/>
        </p:nvGrpSpPr>
        <p:grpSpPr>
          <a:xfrm>
            <a:off x="19963547" y="5010157"/>
            <a:ext cx="1889687" cy="1864558"/>
            <a:chOff x="0" y="0"/>
            <a:chExt cx="1889685" cy="1864557"/>
          </a:xfrm>
        </p:grpSpPr>
        <p:grpSp>
          <p:nvGrpSpPr>
            <p:cNvPr id="841" name="Group"/>
            <p:cNvGrpSpPr/>
            <p:nvPr/>
          </p:nvGrpSpPr>
          <p:grpSpPr>
            <a:xfrm rot="10800000" flipH="1">
              <a:off x="313941" y="-1"/>
              <a:ext cx="1366702" cy="1598261"/>
              <a:chOff x="0" y="0"/>
              <a:chExt cx="1366700" cy="1598259"/>
            </a:xfrm>
          </p:grpSpPr>
          <p:sp>
            <p:nvSpPr>
              <p:cNvPr id="835" name="Shape"/>
              <p:cNvSpPr/>
              <p:nvPr/>
            </p:nvSpPr>
            <p:spPr>
              <a:xfrm>
                <a:off x="0" y="65147"/>
                <a:ext cx="645812" cy="1197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" y="10800"/>
                    </a:moveTo>
                    <a:cubicBezTo>
                      <a:pt x="84" y="11071"/>
                      <a:pt x="0" y="11342"/>
                      <a:pt x="0" y="11613"/>
                    </a:cubicBezTo>
                    <a:cubicBezTo>
                      <a:pt x="0" y="15861"/>
                      <a:pt x="4186" y="19567"/>
                      <a:pt x="10465" y="21600"/>
                    </a:cubicBezTo>
                    <a:cubicBezTo>
                      <a:pt x="15070" y="17307"/>
                      <a:pt x="15070" y="17307"/>
                      <a:pt x="15070" y="17307"/>
                    </a:cubicBezTo>
                    <a:cubicBezTo>
                      <a:pt x="11553" y="16132"/>
                      <a:pt x="9209" y="14008"/>
                      <a:pt x="9209" y="11613"/>
                    </a:cubicBezTo>
                    <a:cubicBezTo>
                      <a:pt x="9209" y="11342"/>
                      <a:pt x="9293" y="11071"/>
                      <a:pt x="9293" y="10800"/>
                    </a:cubicBezTo>
                    <a:cubicBezTo>
                      <a:pt x="10047" y="7501"/>
                      <a:pt x="15321" y="4971"/>
                      <a:pt x="21600" y="4971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0214" y="0"/>
                      <a:pt x="921" y="4745"/>
                      <a:pt x="84" y="10800"/>
                    </a:cubicBezTo>
                    <a:close/>
                  </a:path>
                </a:pathLst>
              </a:custGeom>
              <a:solidFill>
                <a:schemeClr val="accent1">
                  <a:hueOff val="273562"/>
                  <a:satOff val="2937"/>
                  <a:lumOff val="-22233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914400">
                  <a:defRPr sz="1800" b="1">
                    <a:solidFill>
                      <a:srgbClr val="222222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36" name="Shape"/>
              <p:cNvSpPr/>
              <p:nvPr/>
            </p:nvSpPr>
            <p:spPr>
              <a:xfrm>
                <a:off x="645810" y="65147"/>
                <a:ext cx="645812" cy="1197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516" y="10800"/>
                    </a:moveTo>
                    <a:cubicBezTo>
                      <a:pt x="20763" y="4745"/>
                      <a:pt x="11386" y="0"/>
                      <a:pt x="0" y="0"/>
                    </a:cubicBezTo>
                    <a:cubicBezTo>
                      <a:pt x="0" y="4971"/>
                      <a:pt x="0" y="4971"/>
                      <a:pt x="0" y="4971"/>
                    </a:cubicBezTo>
                    <a:cubicBezTo>
                      <a:pt x="6279" y="4971"/>
                      <a:pt x="11553" y="7501"/>
                      <a:pt x="12307" y="10800"/>
                    </a:cubicBezTo>
                    <a:cubicBezTo>
                      <a:pt x="12307" y="11071"/>
                      <a:pt x="12391" y="11342"/>
                      <a:pt x="12391" y="11613"/>
                    </a:cubicBezTo>
                    <a:cubicBezTo>
                      <a:pt x="12391" y="14008"/>
                      <a:pt x="10047" y="16132"/>
                      <a:pt x="6530" y="17307"/>
                    </a:cubicBezTo>
                    <a:cubicBezTo>
                      <a:pt x="11135" y="21600"/>
                      <a:pt x="11135" y="21600"/>
                      <a:pt x="11135" y="21600"/>
                    </a:cubicBezTo>
                    <a:cubicBezTo>
                      <a:pt x="17414" y="19567"/>
                      <a:pt x="21600" y="15861"/>
                      <a:pt x="21600" y="11613"/>
                    </a:cubicBezTo>
                    <a:cubicBezTo>
                      <a:pt x="21600" y="11342"/>
                      <a:pt x="21516" y="11071"/>
                      <a:pt x="21516" y="108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37" name="Shape"/>
              <p:cNvSpPr/>
              <p:nvPr/>
            </p:nvSpPr>
            <p:spPr>
              <a:xfrm rot="12716796">
                <a:off x="136025" y="746747"/>
                <a:ext cx="958676" cy="64686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550" y="9209"/>
                    </a:moveTo>
                    <a:cubicBezTo>
                      <a:pt x="15960" y="9209"/>
                      <a:pt x="17314" y="9795"/>
                      <a:pt x="18498" y="10716"/>
                    </a:cubicBezTo>
                    <a:cubicBezTo>
                      <a:pt x="21600" y="2763"/>
                      <a:pt x="21600" y="2763"/>
                      <a:pt x="21600" y="2763"/>
                    </a:cubicBezTo>
                    <a:cubicBezTo>
                      <a:pt x="19513" y="1005"/>
                      <a:pt x="17088" y="0"/>
                      <a:pt x="14550" y="0"/>
                    </a:cubicBezTo>
                    <a:cubicBezTo>
                      <a:pt x="6542" y="0"/>
                      <a:pt x="0" y="9712"/>
                      <a:pt x="0" y="21600"/>
                    </a:cubicBezTo>
                    <a:cubicBezTo>
                      <a:pt x="6204" y="21600"/>
                      <a:pt x="6204" y="21600"/>
                      <a:pt x="6204" y="21600"/>
                    </a:cubicBezTo>
                    <a:cubicBezTo>
                      <a:pt x="6204" y="14735"/>
                      <a:pt x="9926" y="9209"/>
                      <a:pt x="14550" y="9209"/>
                    </a:cubicBezTo>
                    <a:close/>
                  </a:path>
                </a:pathLst>
              </a:custGeom>
              <a:solidFill>
                <a:schemeClr val="accent1">
                  <a:satOff val="-3355"/>
                  <a:lumOff val="26614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38" name="Triangle"/>
              <p:cNvSpPr/>
              <p:nvPr/>
            </p:nvSpPr>
            <p:spPr>
              <a:xfrm rot="1924188">
                <a:off x="921829" y="772336"/>
                <a:ext cx="418008" cy="221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>
                  <a:satOff val="-3355"/>
                  <a:lumOff val="26614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39" name="Triangle"/>
              <p:cNvSpPr/>
              <p:nvPr/>
            </p:nvSpPr>
            <p:spPr>
              <a:xfrm rot="16200000">
                <a:off x="337611" y="98337"/>
                <a:ext cx="418008" cy="2213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  <p:sp>
            <p:nvSpPr>
              <p:cNvPr id="840" name="Triangle"/>
              <p:cNvSpPr/>
              <p:nvPr/>
            </p:nvSpPr>
            <p:spPr>
              <a:xfrm rot="8626046">
                <a:off x="53830" y="901541"/>
                <a:ext cx="418008" cy="2213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chemeClr val="accent1">
                  <a:hueOff val="273562"/>
                  <a:satOff val="2937"/>
                  <a:lumOff val="-22233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b">
                <a:noAutofit/>
              </a:bodyPr>
              <a:lstStyle/>
              <a:p>
                <a:pPr algn="l" defTabSz="914400">
                  <a:defRPr sz="2400" b="1">
                    <a:solidFill>
                      <a:schemeClr val="accent5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842" name="Define"/>
            <p:cNvSpPr/>
            <p:nvPr/>
          </p:nvSpPr>
          <p:spPr>
            <a:xfrm>
              <a:off x="246646" y="301260"/>
              <a:ext cx="1516665" cy="211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Define</a:t>
              </a:r>
            </a:p>
          </p:txBody>
        </p:sp>
        <p:sp>
          <p:nvSpPr>
            <p:cNvPr id="843" name="Code"/>
            <p:cNvSpPr/>
            <p:nvPr/>
          </p:nvSpPr>
          <p:spPr>
            <a:xfrm rot="18455380">
              <a:off x="584876" y="1093201"/>
              <a:ext cx="1516665" cy="2117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Code</a:t>
              </a:r>
            </a:p>
          </p:txBody>
        </p:sp>
        <p:sp>
          <p:nvSpPr>
            <p:cNvPr id="844" name="Test"/>
            <p:cNvSpPr/>
            <p:nvPr/>
          </p:nvSpPr>
          <p:spPr>
            <a:xfrm rot="3209941">
              <a:off x="-222144" y="989165"/>
              <a:ext cx="1516665" cy="2117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 defTabSz="457200">
                <a:lnSpc>
                  <a:spcPct val="90000"/>
                </a:lnSpc>
                <a:defRPr sz="1000">
                  <a:solidFill>
                    <a:srgbClr val="FFFFFF"/>
                  </a:solidFill>
                  <a:latin typeface="SF UI Text Bold"/>
                  <a:ea typeface="SF UI Text Bold"/>
                  <a:cs typeface="SF UI Text Bold"/>
                  <a:sym typeface="SF UI Text Bold"/>
                </a:defRPr>
              </a:lvl1pPr>
            </a:lstStyle>
            <a:p>
              <a:r>
                <a:t>Test</a:t>
              </a:r>
            </a:p>
          </p:txBody>
        </p:sp>
      </p:grpSp>
      <p:sp>
        <p:nvSpPr>
          <p:cNvPr id="846" name="Line"/>
          <p:cNvSpPr/>
          <p:nvPr/>
        </p:nvSpPr>
        <p:spPr>
          <a:xfrm>
            <a:off x="21684339" y="5918200"/>
            <a:ext cx="532078" cy="0"/>
          </a:xfrm>
          <a:prstGeom prst="line">
            <a:avLst/>
          </a:prstGeom>
          <a:ln w="25400">
            <a:solidFill>
              <a:schemeClr val="accent2">
                <a:hueOff val="-2473793"/>
                <a:satOff val="-50209"/>
                <a:lumOff val="235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47" name="Final Software…"/>
          <p:cNvSpPr txBox="1"/>
          <p:nvPr/>
        </p:nvSpPr>
        <p:spPr>
          <a:xfrm>
            <a:off x="22338093" y="5474779"/>
            <a:ext cx="1653412" cy="935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defTabSz="1219169">
              <a:lnSpc>
                <a:spcPct val="80000"/>
              </a:lnSpc>
              <a:defRPr sz="2000" b="1">
                <a:latin typeface="Helvetica"/>
                <a:ea typeface="Helvetica"/>
                <a:cs typeface="Helvetica"/>
                <a:sym typeface="Helvetica"/>
              </a:defRPr>
            </a:pPr>
            <a:r>
              <a:t>Final Software</a:t>
            </a:r>
          </a:p>
          <a:p>
            <a:pPr defTabSz="1219169">
              <a:lnSpc>
                <a:spcPct val="80000"/>
              </a:lnSpc>
              <a:defRPr sz="2000" b="1">
                <a:latin typeface="Helvetica"/>
                <a:ea typeface="Helvetica"/>
                <a:cs typeface="Helvetica"/>
                <a:sym typeface="Helvetica"/>
              </a:defRPr>
            </a:pPr>
            <a:r>
              <a:t>Out</a:t>
            </a:r>
          </a:p>
        </p:txBody>
      </p:sp>
      <p:sp>
        <p:nvSpPr>
          <p:cNvPr id="848" name="Shape"/>
          <p:cNvSpPr/>
          <p:nvPr/>
        </p:nvSpPr>
        <p:spPr>
          <a:xfrm>
            <a:off x="22383119" y="5384361"/>
            <a:ext cx="1592230" cy="1070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19" y="21600"/>
                </a:moveTo>
                <a:cubicBezTo>
                  <a:pt x="1751" y="21600"/>
                  <a:pt x="1210" y="20794"/>
                  <a:pt x="1210" y="19800"/>
                </a:cubicBezTo>
                <a:lnTo>
                  <a:pt x="1210" y="12600"/>
                </a:lnTo>
                <a:cubicBezTo>
                  <a:pt x="1210" y="11606"/>
                  <a:pt x="668" y="10800"/>
                  <a:pt x="0" y="10800"/>
                </a:cubicBezTo>
                <a:cubicBezTo>
                  <a:pt x="668" y="10800"/>
                  <a:pt x="1210" y="9994"/>
                  <a:pt x="1210" y="9000"/>
                </a:cubicBezTo>
                <a:lnTo>
                  <a:pt x="1210" y="1800"/>
                </a:lnTo>
                <a:cubicBezTo>
                  <a:pt x="1210" y="806"/>
                  <a:pt x="1751" y="0"/>
                  <a:pt x="2419" y="0"/>
                </a:cubicBezTo>
                <a:moveTo>
                  <a:pt x="19181" y="0"/>
                </a:moveTo>
                <a:cubicBezTo>
                  <a:pt x="19849" y="0"/>
                  <a:pt x="20390" y="806"/>
                  <a:pt x="20390" y="1800"/>
                </a:cubicBezTo>
                <a:lnTo>
                  <a:pt x="20390" y="9000"/>
                </a:lnTo>
                <a:cubicBezTo>
                  <a:pt x="20390" y="9994"/>
                  <a:pt x="20932" y="10800"/>
                  <a:pt x="21600" y="10800"/>
                </a:cubicBezTo>
                <a:cubicBezTo>
                  <a:pt x="20932" y="10800"/>
                  <a:pt x="20390" y="11606"/>
                  <a:pt x="20390" y="12600"/>
                </a:cubicBezTo>
                <a:lnTo>
                  <a:pt x="20390" y="19800"/>
                </a:lnTo>
                <a:cubicBezTo>
                  <a:pt x="20390" y="20794"/>
                  <a:pt x="19849" y="21600"/>
                  <a:pt x="19181" y="21600"/>
                </a:cubicBezTo>
              </a:path>
            </a:pathLst>
          </a:custGeom>
          <a:ln w="25400">
            <a:solidFill>
              <a:srgbClr val="000000"/>
            </a:solidFill>
            <a:miter/>
          </a:ln>
        </p:spPr>
        <p:txBody>
          <a:bodyPr lIns="45719" rIns="45719" anchor="ctr"/>
          <a:lstStyle/>
          <a:p>
            <a:pPr algn="l" defTabSz="914400">
              <a:defRPr sz="1800">
                <a:solidFill>
                  <a:srgbClr val="22222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</p:txBody>
      </p:sp>
      <p:sp>
        <p:nvSpPr>
          <p:cNvPr id="849" name="The typical development process: 6 to 18 months"/>
          <p:cNvSpPr/>
          <p:nvPr/>
        </p:nvSpPr>
        <p:spPr>
          <a:xfrm>
            <a:off x="40438" y="1977209"/>
            <a:ext cx="12193149" cy="667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/>
          <a:lstStyle>
            <a:lvl1pPr defTabSz="457200">
              <a:lnSpc>
                <a:spcPct val="90000"/>
              </a:lnSpc>
              <a:defRPr sz="3300">
                <a:solidFill>
                  <a:srgbClr val="FFFFFF"/>
                </a:solidFill>
                <a:latin typeface="SF UI Text Regular"/>
                <a:ea typeface="SF UI Text Regular"/>
                <a:cs typeface="SF UI Text Regular"/>
                <a:sym typeface="SF UI Text Regular"/>
              </a:defRPr>
            </a:lvl1pPr>
          </a:lstStyle>
          <a:p>
            <a:r>
              <a:t>The typical development process: 6 to 18 months</a:t>
            </a:r>
          </a:p>
        </p:txBody>
      </p:sp>
      <p:sp>
        <p:nvSpPr>
          <p:cNvPr id="850" name="The DSS Agile Process: 1 to 3 weeks"/>
          <p:cNvSpPr/>
          <p:nvPr/>
        </p:nvSpPr>
        <p:spPr>
          <a:xfrm>
            <a:off x="13815277" y="1977209"/>
            <a:ext cx="10356309" cy="667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/>
          <a:lstStyle>
            <a:lvl1pPr algn="l" defTabSz="457200">
              <a:lnSpc>
                <a:spcPct val="90000"/>
              </a:lnSpc>
              <a:defRPr sz="3300">
                <a:solidFill>
                  <a:schemeClr val="accent1">
                    <a:hueOff val="273562"/>
                    <a:satOff val="2937"/>
                    <a:lumOff val="-22233"/>
                  </a:schemeClr>
                </a:solidFill>
                <a:latin typeface="SF UI Text Regular"/>
                <a:ea typeface="SF UI Text Regular"/>
                <a:cs typeface="SF UI Text Regular"/>
                <a:sym typeface="SF UI Text Regular"/>
              </a:defRPr>
            </a:lvl1pPr>
          </a:lstStyle>
          <a:p>
            <a:r>
              <a:t>The DSS Agile Process: 1 to 3 weeks</a:t>
            </a:r>
          </a:p>
        </p:txBody>
      </p:sp>
      <p:sp>
        <p:nvSpPr>
          <p:cNvPr id="851" name="Instead of a single pass, 6-18 month release that predicts all requirements and risks up front …"/>
          <p:cNvSpPr txBox="1"/>
          <p:nvPr/>
        </p:nvSpPr>
        <p:spPr>
          <a:xfrm>
            <a:off x="1156216" y="2531055"/>
            <a:ext cx="9961593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914400">
              <a:buClr>
                <a:srgbClr val="E48312"/>
              </a:buClr>
              <a:buFont typeface="Trebuchet MS"/>
              <a:defRPr sz="2100">
                <a:solidFill>
                  <a:srgbClr val="FFFFFF"/>
                </a:solidFill>
                <a:latin typeface="SF UI Text Light"/>
                <a:ea typeface="SF UI Text Light"/>
                <a:cs typeface="SF UI Text Light"/>
                <a:sym typeface="SF UI Text Light"/>
              </a:defRPr>
            </a:pPr>
            <a:r>
              <a:t>Instead of a single pass, </a:t>
            </a:r>
            <a:r>
              <a:rPr>
                <a:solidFill>
                  <a:schemeClr val="accent1">
                    <a:satOff val="-3355"/>
                    <a:lumOff val="26614"/>
                  </a:schemeClr>
                </a:solidFill>
                <a:latin typeface="SF UI Text Bold"/>
                <a:ea typeface="SF UI Text Bold"/>
                <a:cs typeface="SF UI Text Bold"/>
                <a:sym typeface="SF UI Text Bold"/>
              </a:rPr>
              <a:t>6-18 month release that predicts all requirements and risks up front …</a:t>
            </a:r>
          </a:p>
        </p:txBody>
      </p:sp>
      <p:sp>
        <p:nvSpPr>
          <p:cNvPr id="852" name="Agile adapts to frequent feedback by delivering; working, tested code every 1-3 week iteration"/>
          <p:cNvSpPr txBox="1"/>
          <p:nvPr/>
        </p:nvSpPr>
        <p:spPr>
          <a:xfrm>
            <a:off x="13815178" y="2531055"/>
            <a:ext cx="9106675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914400">
              <a:buClr>
                <a:srgbClr val="E48312"/>
              </a:buClr>
              <a:buFont typeface="Trebuchet MS"/>
              <a:defRPr sz="2100">
                <a:solidFill>
                  <a:srgbClr val="FFFFFF"/>
                </a:solidFill>
                <a:latin typeface="SF UI Text Light"/>
                <a:ea typeface="SF UI Text Light"/>
                <a:cs typeface="SF UI Text Light"/>
                <a:sym typeface="SF UI Text Light"/>
              </a:defRPr>
            </a:pPr>
            <a:r>
              <a:rPr>
                <a:solidFill>
                  <a:schemeClr val="accent1">
                    <a:hueOff val="273562"/>
                    <a:satOff val="2937"/>
                    <a:lumOff val="-22233"/>
                  </a:schemeClr>
                </a:solidFill>
              </a:rPr>
              <a:t>Agile adapts to frequent feedback by delivering; </a:t>
            </a:r>
            <a:r>
              <a:rPr>
                <a:solidFill>
                  <a:schemeClr val="accent1">
                    <a:satOff val="-3355"/>
                    <a:lumOff val="26614"/>
                  </a:schemeClr>
                </a:solidFill>
                <a:latin typeface="SF UI Text Bold"/>
                <a:ea typeface="SF UI Text Bold"/>
                <a:cs typeface="SF UI Text Bold"/>
                <a:sym typeface="SF UI Text Bold"/>
              </a:rPr>
              <a:t>working, tested code every 1-3 week iteration</a:t>
            </a:r>
          </a:p>
        </p:txBody>
      </p:sp>
      <p:sp>
        <p:nvSpPr>
          <p:cNvPr id="853" name="Line"/>
          <p:cNvSpPr/>
          <p:nvPr/>
        </p:nvSpPr>
        <p:spPr>
          <a:xfrm>
            <a:off x="12268200" y="3699428"/>
            <a:ext cx="10885278" cy="1"/>
          </a:xfrm>
          <a:prstGeom prst="line">
            <a:avLst/>
          </a:prstGeom>
          <a:ln w="25400">
            <a:solidFill>
              <a:schemeClr val="accent1">
                <a:hueOff val="273562"/>
                <a:satOff val="2937"/>
                <a:lumOff val="-2223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54" name="Line"/>
          <p:cNvSpPr/>
          <p:nvPr/>
        </p:nvSpPr>
        <p:spPr>
          <a:xfrm>
            <a:off x="23164799" y="3426364"/>
            <a:ext cx="1" cy="546128"/>
          </a:xfrm>
          <a:prstGeom prst="line">
            <a:avLst/>
          </a:prstGeom>
          <a:ln w="25400">
            <a:solidFill>
              <a:schemeClr val="accent1">
                <a:hueOff val="273562"/>
                <a:satOff val="2937"/>
                <a:lumOff val="-2223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55" name="Line"/>
          <p:cNvSpPr/>
          <p:nvPr/>
        </p:nvSpPr>
        <p:spPr>
          <a:xfrm>
            <a:off x="1397000" y="3699428"/>
            <a:ext cx="1088527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56" name="Line"/>
          <p:cNvSpPr/>
          <p:nvPr/>
        </p:nvSpPr>
        <p:spPr>
          <a:xfrm flipH="1">
            <a:off x="1384299" y="3426364"/>
            <a:ext cx="1" cy="546128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57" name="Line"/>
          <p:cNvSpPr/>
          <p:nvPr/>
        </p:nvSpPr>
        <p:spPr>
          <a:xfrm>
            <a:off x="12306298" y="3426364"/>
            <a:ext cx="1" cy="546128"/>
          </a:xfrm>
          <a:prstGeom prst="line">
            <a:avLst/>
          </a:prstGeom>
          <a:ln w="25400">
            <a:solidFill>
              <a:schemeClr val="accent1">
                <a:hueOff val="273562"/>
                <a:satOff val="2937"/>
                <a:lumOff val="-2223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58" name="4 weeks"/>
          <p:cNvSpPr txBox="1"/>
          <p:nvPr/>
        </p:nvSpPr>
        <p:spPr>
          <a:xfrm>
            <a:off x="23152100" y="3527978"/>
            <a:ext cx="893763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914400">
              <a:buClr>
                <a:srgbClr val="E48312"/>
              </a:buClr>
              <a:buFont typeface="Trebuchet MS"/>
              <a:defRPr sz="1600">
                <a:solidFill>
                  <a:schemeClr val="accent1">
                    <a:hueOff val="273562"/>
                    <a:satOff val="2937"/>
                    <a:lumOff val="-22233"/>
                  </a:schemeClr>
                </a:solidFill>
                <a:latin typeface="SF UI Text Light"/>
                <a:ea typeface="SF UI Text Light"/>
                <a:cs typeface="SF UI Text Light"/>
                <a:sym typeface="SF UI Text Light"/>
              </a:defRPr>
            </a:lvl1pPr>
          </a:lstStyle>
          <a:p>
            <a:r>
              <a:t>4 weeks</a:t>
            </a:r>
          </a:p>
        </p:txBody>
      </p:sp>
      <p:sp>
        <p:nvSpPr>
          <p:cNvPr id="859" name="72 weeks"/>
          <p:cNvSpPr txBox="1"/>
          <p:nvPr/>
        </p:nvSpPr>
        <p:spPr>
          <a:xfrm>
            <a:off x="400237" y="3527978"/>
            <a:ext cx="998141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914400">
              <a:buClr>
                <a:srgbClr val="E48312"/>
              </a:buClr>
              <a:buFont typeface="Trebuchet MS"/>
              <a:defRPr sz="1600">
                <a:solidFill>
                  <a:schemeClr val="accent5">
                    <a:hueOff val="-444211"/>
                    <a:satOff val="-14915"/>
                    <a:lumOff val="22857"/>
                  </a:schemeClr>
                </a:solidFill>
                <a:latin typeface="SF UI Text Light"/>
                <a:ea typeface="SF UI Text Light"/>
                <a:cs typeface="SF UI Text Light"/>
                <a:sym typeface="SF UI Text Light"/>
              </a:defRPr>
            </a:lvl1pPr>
          </a:lstStyle>
          <a:p>
            <a:r>
              <a:t>72 weeks</a:t>
            </a:r>
          </a:p>
        </p:txBody>
      </p:sp>
      <p:sp>
        <p:nvSpPr>
          <p:cNvPr id="860" name="Line"/>
          <p:cNvSpPr/>
          <p:nvPr/>
        </p:nvSpPr>
        <p:spPr>
          <a:xfrm>
            <a:off x="12230099" y="3426364"/>
            <a:ext cx="1" cy="546128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861" name="Agile projects build software incrementally, typically using short iterations of 1-3 weeks and requires active engagement from the program to ensure the software delivery consistently remains aligned with the business needs."/>
          <p:cNvSpPr txBox="1"/>
          <p:nvPr/>
        </p:nvSpPr>
        <p:spPr>
          <a:xfrm>
            <a:off x="14890184" y="7629362"/>
            <a:ext cx="8956417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914400">
              <a:buClr>
                <a:srgbClr val="E48312"/>
              </a:buClr>
              <a:buFont typeface="Trebuchet MS"/>
              <a:defRPr sz="2100">
                <a:solidFill>
                  <a:schemeClr val="accent1">
                    <a:hueOff val="273562"/>
                    <a:satOff val="2937"/>
                    <a:lumOff val="-22233"/>
                  </a:schemeClr>
                </a:solidFill>
                <a:latin typeface="SF UI Text Light"/>
                <a:ea typeface="SF UI Text Light"/>
                <a:cs typeface="SF UI Text Light"/>
                <a:sym typeface="SF UI Text Light"/>
              </a:defRPr>
            </a:pPr>
            <a:r>
              <a:t>Agile projects build software incrementally, typically </a:t>
            </a:r>
            <a:r>
              <a:rPr>
                <a:solidFill>
                  <a:schemeClr val="accent1">
                    <a:satOff val="-3355"/>
                    <a:lumOff val="26614"/>
                  </a:schemeClr>
                </a:solidFill>
                <a:latin typeface="SF UI Text Bold"/>
                <a:ea typeface="SF UI Text Bold"/>
                <a:cs typeface="SF UI Text Bold"/>
                <a:sym typeface="SF UI Text Bold"/>
              </a:rPr>
              <a:t>using short iterations of 1-3 weeks</a:t>
            </a:r>
            <a:r>
              <a:t> and requires </a:t>
            </a:r>
            <a:r>
              <a:rPr>
                <a:solidFill>
                  <a:schemeClr val="accent1">
                    <a:satOff val="-3355"/>
                    <a:lumOff val="26614"/>
                  </a:schemeClr>
                </a:solidFill>
                <a:latin typeface="SF UI Text Bold"/>
                <a:ea typeface="SF UI Text Bold"/>
                <a:cs typeface="SF UI Text Bold"/>
                <a:sym typeface="SF UI Text Bold"/>
              </a:rPr>
              <a:t>active engagement</a:t>
            </a:r>
            <a:r>
              <a:t> from the program to ensure the software delivery consistently remains aligned with the business needs.</a:t>
            </a:r>
          </a:p>
        </p:txBody>
      </p:sp>
      <p:pic>
        <p:nvPicPr>
          <p:cNvPr id="862" name="NYC DSS ITS_horz_white@4x.png" descr="NYC DSS ITS_horz_white@4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309" y="173085"/>
            <a:ext cx="3365810" cy="96580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863" name="Table"/>
          <p:cNvGraphicFramePr/>
          <p:nvPr/>
        </p:nvGraphicFramePr>
        <p:xfrm>
          <a:off x="50800" y="13362671"/>
          <a:ext cx="23704946" cy="323254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823177"/>
                <a:gridCol w="15119031"/>
                <a:gridCol w="7762738"/>
              </a:tblGrid>
              <a:tr h="323254"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Revision: 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FFFFF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Friday, June 30, 2017 12:55 PM</a:t>
                      </a:r>
                    </a:p>
                  </a:txBody>
                  <a:tcPr marL="50800" marR="50800" marT="50800" marB="50800" anchor="ctr" horzOverflow="overflow"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000"/>
                        </a:lnSpc>
                        <a:defRPr sz="1800"/>
                      </a:pPr>
                      <a:r>
                        <a:rPr sz="1200">
                          <a:solidFill>
                            <a:srgbClr val="53585F"/>
                          </a:solidFill>
                          <a:latin typeface="SF UI Display Light"/>
                          <a:ea typeface="SF UI Display Light"/>
                          <a:cs typeface="SF UI Display Light"/>
                          <a:sym typeface="SF UI Display Light"/>
                        </a:rPr>
                        <a:t>CONFIDENTIAL | DSS Information Technology Services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146" name="Section"/>
          <p:cNvSpPr txBox="1"/>
          <p:nvPr userDrawn="1"/>
        </p:nvSpPr>
        <p:spPr>
          <a:xfrm>
            <a:off x="14007075" y="67204"/>
            <a:ext cx="1028970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lnSpc>
                <a:spcPct val="70000"/>
              </a:lnSpc>
              <a:defRPr sz="24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Section</a:t>
            </a:r>
          </a:p>
        </p:txBody>
      </p:sp>
      <p:sp>
        <p:nvSpPr>
          <p:cNvPr id="147" name="Page Title"/>
          <p:cNvSpPr txBox="1"/>
          <p:nvPr userDrawn="1"/>
        </p:nvSpPr>
        <p:spPr>
          <a:xfrm>
            <a:off x="14007075" y="562885"/>
            <a:ext cx="1028970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lnSpc>
                <a:spcPct val="70000"/>
              </a:lnSpc>
              <a:defRPr sz="24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r>
              <a:t>Page Title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latinLnBrk="0">
        <a:lnSpc>
          <a:spcPct val="100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hyperlink" Target="https://bitbucket.org/dhsit/caf-styles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bitbucket.org/dhsit/caf-angular-common" TargetMode="External"/><Relationship Id="rId5" Type="http://schemas.openxmlformats.org/officeDocument/2006/relationships/hyperlink" Target="https://bitbucket.org/dhsit/caf-angular-cli" TargetMode="External"/><Relationship Id="rId4" Type="http://schemas.openxmlformats.org/officeDocument/2006/relationships/hyperlink" Target="https://bitbucket.org/dhsit/caf-angular-client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917723" y="5383908"/>
            <a:ext cx="18238440" cy="379591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Angular 4 Seed Walkthrough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672842" y="4528266"/>
            <a:ext cx="14495011" cy="630494"/>
          </a:xfrm>
        </p:spPr>
        <p:txBody>
          <a:bodyPr/>
          <a:lstStyle/>
          <a:p>
            <a:pPr algn="r"/>
            <a:r>
              <a:rPr lang="en-US" dirty="0" smtClean="0"/>
              <a:t>Common application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3753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8587" y="1549784"/>
            <a:ext cx="1776127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Goals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70160" y="2831549"/>
            <a:ext cx="14249094" cy="81817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685800" indent="-6858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Component </a:t>
            </a:r>
            <a:r>
              <a:rPr lang="en-US" dirty="0"/>
              <a:t>based development</a:t>
            </a:r>
          </a:p>
          <a:p>
            <a:pPr marL="685800" indent="-6858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State </a:t>
            </a:r>
            <a:r>
              <a:rPr lang="en-US" dirty="0"/>
              <a:t>management that is easy to reason about</a:t>
            </a:r>
          </a:p>
          <a:p>
            <a:pPr marL="685800" indent="-6858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Performance</a:t>
            </a:r>
            <a:endParaRPr lang="en-US" dirty="0"/>
          </a:p>
          <a:p>
            <a:pPr marL="685800" indent="-6858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Testing/Documentation</a:t>
            </a:r>
            <a:endParaRPr lang="en-US" dirty="0"/>
          </a:p>
          <a:p>
            <a:pPr marL="685800" indent="-6858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Linting</a:t>
            </a:r>
            <a:endParaRPr lang="en-US" dirty="0"/>
          </a:p>
          <a:p>
            <a:pPr marL="685800" indent="-6858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Package </a:t>
            </a:r>
            <a:r>
              <a:rPr lang="en-US" dirty="0"/>
              <a:t>management and versioning</a:t>
            </a:r>
          </a:p>
          <a:p>
            <a:pPr marL="685800" indent="-6858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Maintainability </a:t>
            </a:r>
            <a:r>
              <a:rPr lang="en-US" dirty="0"/>
              <a:t>through all of the above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92606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8587" y="1549784"/>
            <a:ext cx="2628926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Features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70160" y="2831549"/>
            <a:ext cx="14181767" cy="81817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685800" marR="0" indent="-68580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Sample usage of</a:t>
            </a:r>
            <a:r>
              <a:rPr kumimoji="0" lang="en-US" sz="5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CAF Angular Common</a:t>
            </a:r>
          </a:p>
          <a:p>
            <a:pPr marL="685800" marR="0" indent="-68580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baseline="0" dirty="0" smtClean="0"/>
              <a:t>Production and Development builds</a:t>
            </a:r>
          </a:p>
          <a:p>
            <a:pPr marL="685800" marR="0" indent="-68580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 smtClean="0"/>
              <a:t>Hot module reload</a:t>
            </a:r>
          </a:p>
          <a:p>
            <a:pPr marL="685800" marR="0" indent="-68580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 smtClean="0"/>
              <a:t>State management using Redux</a:t>
            </a:r>
            <a:endParaRPr lang="en-US" baseline="0" dirty="0" smtClean="0"/>
          </a:p>
          <a:p>
            <a:pPr marL="685800" marR="0" indent="-68580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5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Sample unit test with Jasmin and Karma</a:t>
            </a:r>
          </a:p>
          <a:p>
            <a:pPr marL="685800" marR="0" indent="-68580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 smtClean="0"/>
              <a:t>Sample end-to-end test using Cucumber</a:t>
            </a:r>
            <a:endParaRPr kumimoji="0" lang="en-US" sz="5000" b="0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685800" marR="0" indent="-68580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baseline="0" dirty="0" smtClean="0"/>
              <a:t>Continuous integration using </a:t>
            </a:r>
            <a:r>
              <a:rPr lang="en-US" baseline="0" dirty="0" err="1" smtClean="0"/>
              <a:t>Bitbucket</a:t>
            </a:r>
            <a:r>
              <a:rPr lang="en-US" baseline="0" dirty="0" smtClean="0"/>
              <a:t> Pipeline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486358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693723" y="31880"/>
            <a:ext cx="8505534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Seed Application Architecture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24" name="Elbow Connector 23"/>
          <p:cNvCxnSpPr>
            <a:stCxn id="41" idx="1"/>
            <a:endCxn id="6" idx="1"/>
          </p:cNvCxnSpPr>
          <p:nvPr/>
        </p:nvCxnSpPr>
        <p:spPr>
          <a:xfrm rot="10800000" flipH="1">
            <a:off x="6054168" y="2871217"/>
            <a:ext cx="1234017" cy="7484045"/>
          </a:xfrm>
          <a:prstGeom prst="bentConnector3">
            <a:avLst>
              <a:gd name="adj1" fmla="val -48165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3" name="Group 2"/>
          <p:cNvGrpSpPr/>
          <p:nvPr/>
        </p:nvGrpSpPr>
        <p:grpSpPr>
          <a:xfrm>
            <a:off x="7288186" y="1682496"/>
            <a:ext cx="8153828" cy="2377439"/>
            <a:chOff x="7539895" y="1682496"/>
            <a:chExt cx="8153828" cy="2377439"/>
          </a:xfrm>
        </p:grpSpPr>
        <p:sp>
          <p:nvSpPr>
            <p:cNvPr id="6" name="Rounded Rectangle 5"/>
            <p:cNvSpPr/>
            <p:nvPr/>
          </p:nvSpPr>
          <p:spPr>
            <a:xfrm>
              <a:off x="7539895" y="1682496"/>
              <a:ext cx="8153828" cy="237743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200" dirty="0" smtClean="0">
                  <a:ln w="0"/>
                  <a:solidFill>
                    <a:schemeClr val="tx1"/>
                  </a:solidFill>
                </a:rPr>
                <a:t>Modules(Controllers)</a:t>
              </a: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8008824" y="2864445"/>
              <a:ext cx="7215971" cy="801227"/>
              <a:chOff x="8043313" y="2864445"/>
              <a:chExt cx="7215971" cy="801227"/>
            </a:xfrm>
          </p:grpSpPr>
          <p:sp>
            <p:nvSpPr>
              <p:cNvPr id="25" name="Rounded Rectangle 24"/>
              <p:cNvSpPr/>
              <p:nvPr/>
            </p:nvSpPr>
            <p:spPr>
              <a:xfrm>
                <a:off x="8043313" y="2864445"/>
                <a:ext cx="3356276" cy="801227"/>
              </a:xfrm>
              <a:prstGeom prst="roundRect">
                <a:avLst/>
              </a:pr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r>
                  <a:rPr lang="en-US" sz="3200" dirty="0" smtClean="0">
                    <a:ln w="0"/>
                    <a:solidFill>
                      <a:schemeClr val="tx1"/>
                    </a:solidFill>
                  </a:rPr>
                  <a:t>Components</a:t>
                </a:r>
                <a:endParaRPr lang="en-US" sz="3200" dirty="0">
                  <a:ln w="0"/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11903008" y="2864445"/>
                <a:ext cx="3356276" cy="801227"/>
              </a:xfrm>
              <a:prstGeom prst="roundRect">
                <a:avLst/>
              </a:pr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r>
                  <a:rPr lang="en-US" sz="3200" dirty="0" smtClean="0">
                    <a:ln w="0"/>
                    <a:solidFill>
                      <a:schemeClr val="tx1"/>
                    </a:solidFill>
                  </a:rPr>
                  <a:t>Directives</a:t>
                </a:r>
                <a:endParaRPr lang="en-US" sz="3200" dirty="0">
                  <a:ln w="0"/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7288186" y="4771460"/>
            <a:ext cx="8153828" cy="2377439"/>
            <a:chOff x="7539895" y="1682496"/>
            <a:chExt cx="8153828" cy="2377439"/>
          </a:xfrm>
        </p:grpSpPr>
        <p:sp>
          <p:nvSpPr>
            <p:cNvPr id="31" name="Rounded Rectangle 30"/>
            <p:cNvSpPr/>
            <p:nvPr/>
          </p:nvSpPr>
          <p:spPr>
            <a:xfrm>
              <a:off x="7539895" y="1682496"/>
              <a:ext cx="8153828" cy="2377439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200" dirty="0">
                  <a:ln w="0"/>
                  <a:solidFill>
                    <a:schemeClr val="tx1"/>
                  </a:solidFill>
                </a:rPr>
                <a:t>Views</a:t>
              </a: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8008824" y="2864445"/>
              <a:ext cx="7215971" cy="801227"/>
              <a:chOff x="8043313" y="2864445"/>
              <a:chExt cx="7215971" cy="801227"/>
            </a:xfrm>
          </p:grpSpPr>
          <p:sp>
            <p:nvSpPr>
              <p:cNvPr id="33" name="Rounded Rectangle 32"/>
              <p:cNvSpPr/>
              <p:nvPr/>
            </p:nvSpPr>
            <p:spPr>
              <a:xfrm>
                <a:off x="8043313" y="2864445"/>
                <a:ext cx="3356276" cy="801227"/>
              </a:xfrm>
              <a:prstGeom prst="roundRect">
                <a:avLst/>
              </a:pr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r>
                  <a:rPr lang="en-US" sz="3200" dirty="0" smtClean="0">
                    <a:ln w="0"/>
                    <a:solidFill>
                      <a:schemeClr val="tx1"/>
                    </a:solidFill>
                  </a:rPr>
                  <a:t>Components</a:t>
                </a:r>
                <a:endParaRPr lang="en-US" sz="3200" dirty="0">
                  <a:ln w="0"/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ounded Rectangle 33"/>
              <p:cNvSpPr/>
              <p:nvPr/>
            </p:nvSpPr>
            <p:spPr>
              <a:xfrm>
                <a:off x="11903008" y="2864445"/>
                <a:ext cx="3356276" cy="801227"/>
              </a:xfrm>
              <a:prstGeom prst="roundRect">
                <a:avLst/>
              </a:pr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r>
                  <a:rPr lang="en-US" sz="3200" dirty="0" smtClean="0">
                    <a:ln w="0"/>
                    <a:solidFill>
                      <a:schemeClr val="tx1"/>
                    </a:solidFill>
                  </a:rPr>
                  <a:t>Containers</a:t>
                </a:r>
                <a:endParaRPr lang="en-US" sz="3200" dirty="0">
                  <a:ln w="0"/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41" name="Rounded Rectangle 40"/>
          <p:cNvSpPr/>
          <p:nvPr/>
        </p:nvSpPr>
        <p:spPr>
          <a:xfrm>
            <a:off x="6054169" y="8330848"/>
            <a:ext cx="10621862" cy="404882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ln w="0"/>
                <a:solidFill>
                  <a:schemeClr val="tx1"/>
                </a:solidFill>
              </a:rPr>
              <a:t>Core Libraries</a:t>
            </a:r>
          </a:p>
          <a:p>
            <a:endParaRPr lang="en-US" sz="3200" dirty="0">
              <a:ln w="0"/>
              <a:solidFill>
                <a:schemeClr val="tx1"/>
              </a:solidFill>
            </a:endParaRPr>
          </a:p>
          <a:p>
            <a:endParaRPr lang="en-US" sz="3200" dirty="0">
              <a:ln w="0"/>
              <a:solidFill>
                <a:schemeClr val="tx1"/>
              </a:solidFill>
            </a:endParaRPr>
          </a:p>
          <a:p>
            <a:endParaRPr lang="en-US" sz="3200" dirty="0">
              <a:ln w="0"/>
              <a:solidFill>
                <a:schemeClr val="tx1"/>
              </a:solidFill>
            </a:endParaRPr>
          </a:p>
          <a:p>
            <a:endParaRPr lang="en-US" sz="3200" dirty="0">
              <a:ln w="0"/>
              <a:solidFill>
                <a:schemeClr val="tx1"/>
              </a:solidFill>
            </a:endParaRPr>
          </a:p>
          <a:p>
            <a:endParaRPr lang="en-US" sz="3200" dirty="0">
              <a:ln w="0"/>
              <a:solidFill>
                <a:schemeClr val="tx1"/>
              </a:solidFill>
            </a:endParaRPr>
          </a:p>
          <a:p>
            <a:endParaRPr lang="en-US" sz="3200" dirty="0">
              <a:ln w="0"/>
              <a:solidFill>
                <a:schemeClr val="tx1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426686" y="9403218"/>
            <a:ext cx="9876829" cy="2612828"/>
            <a:chOff x="5483819" y="10081177"/>
            <a:chExt cx="9876829" cy="2612828"/>
          </a:xfrm>
        </p:grpSpPr>
        <p:grpSp>
          <p:nvGrpSpPr>
            <p:cNvPr id="9" name="Group 8"/>
            <p:cNvGrpSpPr/>
            <p:nvPr/>
          </p:nvGrpSpPr>
          <p:grpSpPr>
            <a:xfrm>
              <a:off x="5483819" y="10081177"/>
              <a:ext cx="4770587" cy="2574003"/>
              <a:chOff x="615767" y="1257454"/>
              <a:chExt cx="7159924" cy="3863186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615767" y="1257454"/>
                <a:ext cx="7159924" cy="3863186"/>
              </a:xfrm>
              <a:prstGeom prst="roundRect">
                <a:avLst>
                  <a:gd name="adj" fmla="val 7636"/>
                </a:avLst>
              </a:pr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lang="en-US" sz="2400" dirty="0" smtClean="0">
                  <a:ln w="0"/>
                  <a:solidFill>
                    <a:schemeClr val="tx1"/>
                  </a:solidFill>
                </a:endParaRP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lang="en-US" sz="2400" dirty="0" smtClean="0">
                  <a:ln w="0"/>
                  <a:solidFill>
                    <a:schemeClr val="tx1"/>
                  </a:solidFill>
                </a:endParaRP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lang="en-US" sz="2400" dirty="0">
                  <a:ln w="0"/>
                  <a:solidFill>
                    <a:schemeClr val="tx1"/>
                  </a:solidFill>
                </a:endParaRP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lang="en-US" sz="2400" dirty="0" smtClean="0">
                  <a:ln w="0"/>
                  <a:solidFill>
                    <a:schemeClr val="tx1"/>
                  </a:solidFill>
                </a:endParaRP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400" dirty="0" smtClean="0">
                    <a:ln w="0"/>
                    <a:solidFill>
                      <a:schemeClr val="tx1"/>
                    </a:solidFill>
                  </a:rPr>
                  <a:t>CAF ANGULAR COMMON</a:t>
                </a: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000" dirty="0" smtClean="0">
                    <a:ln w="0"/>
                    <a:solidFill>
                      <a:schemeClr val="tx1"/>
                    </a:solidFill>
                  </a:rPr>
                  <a:t>(Angular 4 common module library)</a:t>
                </a:r>
              </a:p>
            </p:txBody>
          </p: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05104" y="1257454"/>
                <a:ext cx="2381250" cy="2381250"/>
              </a:xfrm>
              <a:prstGeom prst="rect">
                <a:avLst/>
              </a:prstGeom>
            </p:spPr>
          </p:pic>
        </p:grpSp>
        <p:grpSp>
          <p:nvGrpSpPr>
            <p:cNvPr id="7" name="Group 6"/>
            <p:cNvGrpSpPr/>
            <p:nvPr/>
          </p:nvGrpSpPr>
          <p:grpSpPr>
            <a:xfrm>
              <a:off x="10587480" y="10081177"/>
              <a:ext cx="4773168" cy="2612828"/>
              <a:chOff x="10587480" y="10081177"/>
              <a:chExt cx="4773168" cy="2612828"/>
            </a:xfrm>
          </p:grpSpPr>
          <p:sp>
            <p:nvSpPr>
              <p:cNvPr id="46" name="Rounded Rectangle 45"/>
              <p:cNvSpPr/>
              <p:nvPr/>
            </p:nvSpPr>
            <p:spPr>
              <a:xfrm>
                <a:off x="10587480" y="10081177"/>
                <a:ext cx="4773168" cy="2612828"/>
              </a:xfrm>
              <a:prstGeom prst="roundRect">
                <a:avLst>
                  <a:gd name="adj" fmla="val 7636"/>
                </a:avLst>
              </a:pr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no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lang="en-US" sz="2400" dirty="0" smtClean="0">
                  <a:ln w="0"/>
                  <a:solidFill>
                    <a:schemeClr val="tx1"/>
                  </a:solidFill>
                </a:endParaRP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lang="en-US" sz="2400" dirty="0" smtClean="0">
                  <a:ln w="0"/>
                  <a:solidFill>
                    <a:schemeClr val="tx1"/>
                  </a:solidFill>
                </a:endParaRP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lang="en-US" sz="2400" dirty="0">
                  <a:ln w="0"/>
                  <a:solidFill>
                    <a:schemeClr val="tx1"/>
                  </a:solidFill>
                </a:endParaRP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lang="en-US" sz="2400" dirty="0" smtClean="0">
                  <a:ln w="0"/>
                  <a:solidFill>
                    <a:schemeClr val="tx1"/>
                  </a:solidFill>
                </a:endParaRP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400" dirty="0" smtClean="0">
                    <a:ln w="0"/>
                    <a:solidFill>
                      <a:schemeClr val="tx1"/>
                    </a:solidFill>
                  </a:rPr>
                  <a:t>CAF STYLES</a:t>
                </a:r>
              </a:p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000" dirty="0" smtClean="0">
                    <a:ln w="0"/>
                    <a:solidFill>
                      <a:schemeClr val="tx1"/>
                    </a:solidFill>
                  </a:rPr>
                  <a:t>(NYC ITS standard UI/UX design styles)</a:t>
                </a:r>
              </a:p>
            </p:txBody>
          </p:sp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903638" y="10662309"/>
                <a:ext cx="2140851" cy="884067"/>
              </a:xfrm>
              <a:prstGeom prst="rect">
                <a:avLst/>
              </a:prstGeom>
            </p:spPr>
          </p:pic>
        </p:grpSp>
      </p:grpSp>
      <p:grpSp>
        <p:nvGrpSpPr>
          <p:cNvPr id="57" name="Group 56"/>
          <p:cNvGrpSpPr/>
          <p:nvPr/>
        </p:nvGrpSpPr>
        <p:grpSpPr>
          <a:xfrm>
            <a:off x="723217" y="5451078"/>
            <a:ext cx="4099142" cy="3302055"/>
            <a:chOff x="1094650" y="4854393"/>
            <a:chExt cx="4099142" cy="3302055"/>
          </a:xfrm>
        </p:grpSpPr>
        <p:sp>
          <p:nvSpPr>
            <p:cNvPr id="53" name="Rounded Rectangle 52"/>
            <p:cNvSpPr/>
            <p:nvPr/>
          </p:nvSpPr>
          <p:spPr>
            <a:xfrm>
              <a:off x="1094650" y="4854393"/>
              <a:ext cx="4099142" cy="3302055"/>
            </a:xfrm>
            <a:prstGeom prst="roundRect">
              <a:avLst>
                <a:gd name="adj" fmla="val 11251"/>
              </a:avLst>
            </a:prstGeom>
            <a:solidFill>
              <a:schemeClr val="accent2">
                <a:lumMod val="20000"/>
                <a:lumOff val="80000"/>
              </a:schemeClr>
            </a:solidFill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200" dirty="0">
                  <a:ln w="0"/>
                  <a:solidFill>
                    <a:schemeClr val="tx1"/>
                  </a:solidFill>
                </a:rPr>
                <a:t>Testing</a:t>
              </a: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1466083" y="6036342"/>
              <a:ext cx="3356276" cy="801227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200" dirty="0">
                  <a:ln w="0"/>
                  <a:solidFill>
                    <a:schemeClr val="tx1"/>
                  </a:solidFill>
                </a:rPr>
                <a:t>Unit Testing</a:t>
              </a:r>
              <a:endParaRPr lang="en-US" sz="3200" dirty="0">
                <a:ln w="0"/>
                <a:solidFill>
                  <a:schemeClr val="tx1"/>
                </a:solidFill>
              </a:endParaRP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1466083" y="7102106"/>
              <a:ext cx="3356276" cy="801227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200" dirty="0">
                  <a:ln w="0"/>
                  <a:solidFill>
                    <a:schemeClr val="tx1"/>
                  </a:solidFill>
                </a:rPr>
                <a:t>E2E Testing</a:t>
              </a:r>
              <a:endParaRPr lang="en-US" sz="3200" dirty="0">
                <a:ln w="0"/>
                <a:solidFill>
                  <a:schemeClr val="tx1"/>
                </a:solidFill>
              </a:endParaRPr>
            </a:p>
          </p:txBody>
        </p:sp>
      </p:grpSp>
      <p:cxnSp>
        <p:nvCxnSpPr>
          <p:cNvPr id="58" name="Elbow Connector 57"/>
          <p:cNvCxnSpPr>
            <a:stCxn id="41" idx="1"/>
            <a:endCxn id="53" idx="2"/>
          </p:cNvCxnSpPr>
          <p:nvPr/>
        </p:nvCxnSpPr>
        <p:spPr>
          <a:xfrm rot="10800000">
            <a:off x="2772789" y="8753133"/>
            <a:ext cx="3281381" cy="1602128"/>
          </a:xfrm>
          <a:prstGeom prst="bentConnector2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2" name="Elbow Connector 61"/>
          <p:cNvCxnSpPr>
            <a:stCxn id="6" idx="1"/>
            <a:endCxn id="53" idx="0"/>
          </p:cNvCxnSpPr>
          <p:nvPr/>
        </p:nvCxnSpPr>
        <p:spPr>
          <a:xfrm rot="10800000" flipV="1">
            <a:off x="2772788" y="2871216"/>
            <a:ext cx="4515398" cy="2579862"/>
          </a:xfrm>
          <a:prstGeom prst="bentConnector2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Straight Arrow Connector 68"/>
          <p:cNvCxnSpPr>
            <a:stCxn id="6" idx="2"/>
            <a:endCxn id="31" idx="0"/>
          </p:cNvCxnSpPr>
          <p:nvPr/>
        </p:nvCxnSpPr>
        <p:spPr>
          <a:xfrm>
            <a:off x="11365100" y="4059935"/>
            <a:ext cx="0" cy="711525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0" name="TextBox 69"/>
          <p:cNvSpPr txBox="1"/>
          <p:nvPr/>
        </p:nvSpPr>
        <p:spPr>
          <a:xfrm>
            <a:off x="11384566" y="4218037"/>
            <a:ext cx="1513235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1" dirty="0"/>
              <a:t>r</a:t>
            </a: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enders view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79" name="Rounded Rectangle 78"/>
          <p:cNvSpPr/>
          <p:nvPr/>
        </p:nvSpPr>
        <p:spPr>
          <a:xfrm>
            <a:off x="17692320" y="8330848"/>
            <a:ext cx="3356276" cy="80122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ln w="0"/>
                <a:solidFill>
                  <a:schemeClr val="tx1"/>
                </a:solidFill>
              </a:rPr>
              <a:t>AJAX</a:t>
            </a:r>
            <a:endParaRPr lang="en-US" sz="3200" dirty="0">
              <a:ln w="0"/>
              <a:solidFill>
                <a:schemeClr val="tx1"/>
              </a:solidFill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17320887" y="1682496"/>
            <a:ext cx="4099142" cy="4626864"/>
            <a:chOff x="18999025" y="1682496"/>
            <a:chExt cx="4099142" cy="4626864"/>
          </a:xfrm>
        </p:grpSpPr>
        <p:sp>
          <p:nvSpPr>
            <p:cNvPr id="72" name="Rounded Rectangle 71"/>
            <p:cNvSpPr/>
            <p:nvPr/>
          </p:nvSpPr>
          <p:spPr>
            <a:xfrm>
              <a:off x="18999025" y="1682496"/>
              <a:ext cx="4099142" cy="4626864"/>
            </a:xfrm>
            <a:prstGeom prst="roundRect">
              <a:avLst>
                <a:gd name="adj" fmla="val 11251"/>
              </a:avLst>
            </a:prstGeom>
            <a:solidFill>
              <a:schemeClr val="accent2">
                <a:lumMod val="20000"/>
                <a:lumOff val="80000"/>
              </a:schemeClr>
            </a:solidFill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200" dirty="0">
                  <a:ln w="0"/>
                  <a:solidFill>
                    <a:schemeClr val="tx1"/>
                  </a:solidFill>
                </a:rPr>
                <a:t>Redux Store</a:t>
              </a: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  <a:p>
              <a:endParaRPr lang="en-US" sz="3200" dirty="0">
                <a:ln w="0"/>
                <a:solidFill>
                  <a:schemeClr val="tx1"/>
                </a:solidFill>
              </a:endParaRPr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19370458" y="2864445"/>
              <a:ext cx="3356276" cy="801227"/>
            </a:xfrm>
            <a:prstGeom prst="round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200" dirty="0" smtClean="0">
                  <a:ln w="0"/>
                  <a:solidFill>
                    <a:schemeClr val="tx1"/>
                  </a:solidFill>
                </a:rPr>
                <a:t>State</a:t>
              </a:r>
              <a:endParaRPr lang="en-US" sz="3200" dirty="0">
                <a:ln w="0"/>
                <a:solidFill>
                  <a:schemeClr val="tx1"/>
                </a:solidFill>
              </a:endParaRPr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19370458" y="3964255"/>
              <a:ext cx="3356276" cy="801227"/>
            </a:xfrm>
            <a:prstGeom prst="round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200" dirty="0" smtClean="0">
                  <a:ln w="0"/>
                  <a:solidFill>
                    <a:schemeClr val="tx1"/>
                  </a:solidFill>
                </a:rPr>
                <a:t>Reducers</a:t>
              </a:r>
              <a:endParaRPr lang="en-US" sz="3200" dirty="0">
                <a:ln w="0"/>
                <a:solidFill>
                  <a:schemeClr val="tx1"/>
                </a:solidFill>
              </a:endParaRP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19370458" y="5064065"/>
              <a:ext cx="3356276" cy="801227"/>
            </a:xfrm>
            <a:prstGeom prst="round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200" dirty="0" smtClean="0">
                  <a:ln w="0"/>
                  <a:solidFill>
                    <a:schemeClr val="tx1"/>
                  </a:solidFill>
                </a:rPr>
                <a:t>Actions</a:t>
              </a:r>
              <a:endParaRPr lang="en-US" sz="3200" dirty="0">
                <a:ln w="0"/>
                <a:solidFill>
                  <a:schemeClr val="tx1"/>
                </a:solidFill>
              </a:endParaRPr>
            </a:p>
          </p:txBody>
        </p:sp>
      </p:grpSp>
      <p:cxnSp>
        <p:nvCxnSpPr>
          <p:cNvPr id="82" name="Elbow Connector 81"/>
          <p:cNvCxnSpPr>
            <a:stCxn id="73" idx="1"/>
            <a:endCxn id="6" idx="3"/>
          </p:cNvCxnSpPr>
          <p:nvPr/>
        </p:nvCxnSpPr>
        <p:spPr>
          <a:xfrm rot="10800000">
            <a:off x="15442014" y="2871217"/>
            <a:ext cx="2250306" cy="393843"/>
          </a:xfrm>
          <a:prstGeom prst="bentConnector3">
            <a:avLst>
              <a:gd name="adj1" fmla="val 28057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5" name="Elbow Connector 84"/>
          <p:cNvCxnSpPr>
            <a:stCxn id="74" idx="3"/>
            <a:endCxn id="73" idx="3"/>
          </p:cNvCxnSpPr>
          <p:nvPr/>
        </p:nvCxnSpPr>
        <p:spPr>
          <a:xfrm flipV="1">
            <a:off x="21048596" y="3265059"/>
            <a:ext cx="12700" cy="1099810"/>
          </a:xfrm>
          <a:prstGeom prst="bentConnector3">
            <a:avLst>
              <a:gd name="adj1" fmla="val 13320000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Elbow Connector 87"/>
          <p:cNvCxnSpPr>
            <a:stCxn id="79" idx="3"/>
            <a:endCxn id="74" idx="3"/>
          </p:cNvCxnSpPr>
          <p:nvPr/>
        </p:nvCxnSpPr>
        <p:spPr>
          <a:xfrm flipV="1">
            <a:off x="21048596" y="4364869"/>
            <a:ext cx="12700" cy="4366593"/>
          </a:xfrm>
          <a:prstGeom prst="bentConnector3">
            <a:avLst>
              <a:gd name="adj1" fmla="val 13320000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2" name="Straight Arrow Connector 91"/>
          <p:cNvCxnSpPr/>
          <p:nvPr/>
        </p:nvCxnSpPr>
        <p:spPr>
          <a:xfrm>
            <a:off x="18785242" y="9132075"/>
            <a:ext cx="0" cy="1736342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" name="Elbow Connector 94"/>
          <p:cNvCxnSpPr>
            <a:endCxn id="80" idx="1"/>
          </p:cNvCxnSpPr>
          <p:nvPr/>
        </p:nvCxnSpPr>
        <p:spPr>
          <a:xfrm>
            <a:off x="15476504" y="3528329"/>
            <a:ext cx="2215816" cy="1936350"/>
          </a:xfrm>
          <a:prstGeom prst="bentConnector3">
            <a:avLst>
              <a:gd name="adj1" fmla="val 50000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0" name="Rounded Rectangle 99"/>
          <p:cNvSpPr/>
          <p:nvPr/>
        </p:nvSpPr>
        <p:spPr>
          <a:xfrm>
            <a:off x="17692320" y="10868417"/>
            <a:ext cx="3356276" cy="148104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ln w="0"/>
                <a:solidFill>
                  <a:schemeClr val="tx1"/>
                </a:solidFill>
              </a:rPr>
              <a:t>JSON SERVER</a:t>
            </a:r>
            <a:endParaRPr lang="en-US" sz="3200" dirty="0">
              <a:ln w="0"/>
              <a:solidFill>
                <a:schemeClr val="tx1"/>
              </a:solidFill>
            </a:endParaRPr>
          </a:p>
        </p:txBody>
      </p:sp>
      <p:cxnSp>
        <p:nvCxnSpPr>
          <p:cNvPr id="102" name="Straight Arrow Connector 101"/>
          <p:cNvCxnSpPr/>
          <p:nvPr/>
        </p:nvCxnSpPr>
        <p:spPr>
          <a:xfrm flipV="1">
            <a:off x="19705738" y="9132075"/>
            <a:ext cx="0" cy="1736342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5" name="TextBox 104"/>
          <p:cNvSpPr txBox="1"/>
          <p:nvPr/>
        </p:nvSpPr>
        <p:spPr>
          <a:xfrm>
            <a:off x="17712337" y="9769351"/>
            <a:ext cx="936155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1" dirty="0" smtClean="0"/>
              <a:t>request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9829007" y="9769351"/>
            <a:ext cx="1128515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1" dirty="0" smtClean="0"/>
              <a:t>response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9721736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8587" y="677750"/>
            <a:ext cx="1598194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Links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56843" y="2051671"/>
            <a:ext cx="5830753" cy="2574004"/>
            <a:chOff x="3256843" y="2051671"/>
            <a:chExt cx="5830753" cy="2574004"/>
          </a:xfrm>
        </p:grpSpPr>
        <p:sp>
          <p:nvSpPr>
            <p:cNvPr id="12" name="Rounded Rectangle 11"/>
            <p:cNvSpPr/>
            <p:nvPr/>
          </p:nvSpPr>
          <p:spPr>
            <a:xfrm>
              <a:off x="3256843" y="2051671"/>
              <a:ext cx="5830753" cy="2574004"/>
            </a:xfrm>
            <a:prstGeom prst="roundRect">
              <a:avLst>
                <a:gd name="adj" fmla="val 7636"/>
              </a:avLst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sz="2400" dirty="0" smtClean="0">
                <a:ln w="0"/>
                <a:solidFill>
                  <a:schemeClr val="tx1"/>
                </a:solidFill>
              </a:endParaRPr>
            </a:p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sz="2400" dirty="0" smtClean="0">
                <a:ln w="0"/>
                <a:solidFill>
                  <a:schemeClr val="tx1"/>
                </a:solidFill>
              </a:endParaRPr>
            </a:p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lang="en-US" sz="2400" dirty="0" smtClean="0">
                <a:ln w="0"/>
                <a:solidFill>
                  <a:schemeClr val="tx1"/>
                </a:solidFill>
              </a:endParaRPr>
            </a:p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 smtClean="0">
                  <a:ln w="0"/>
                  <a:solidFill>
                    <a:schemeClr val="tx1"/>
                  </a:solidFill>
                </a:rPr>
                <a:t>CAF ANGULAR CLIENT</a:t>
              </a:r>
            </a:p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000" dirty="0" smtClean="0">
                  <a:ln w="0"/>
                  <a:solidFill>
                    <a:schemeClr val="tx1"/>
                  </a:solidFill>
                </a:rPr>
                <a:t>(Angular 4 seed project)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78918" y="2051671"/>
              <a:ext cx="1586603" cy="1586604"/>
            </a:xfrm>
            <a:prstGeom prst="rect">
              <a:avLst/>
            </a:prstGeom>
          </p:spPr>
        </p:pic>
      </p:grpSp>
      <p:grpSp>
        <p:nvGrpSpPr>
          <p:cNvPr id="23" name="Group 22"/>
          <p:cNvGrpSpPr/>
          <p:nvPr/>
        </p:nvGrpSpPr>
        <p:grpSpPr>
          <a:xfrm>
            <a:off x="3255265" y="9920095"/>
            <a:ext cx="5833909" cy="2612828"/>
            <a:chOff x="3255265" y="10249279"/>
            <a:chExt cx="5833909" cy="2612828"/>
          </a:xfrm>
        </p:grpSpPr>
        <p:sp>
          <p:nvSpPr>
            <p:cNvPr id="10" name="Rounded Rectangle 9"/>
            <p:cNvSpPr/>
            <p:nvPr/>
          </p:nvSpPr>
          <p:spPr>
            <a:xfrm>
              <a:off x="3255265" y="10249279"/>
              <a:ext cx="5833909" cy="2612828"/>
            </a:xfrm>
            <a:prstGeom prst="roundRect">
              <a:avLst>
                <a:gd name="adj" fmla="val 7636"/>
              </a:avLst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r>
                <a:rPr lang="en-US" sz="2400" dirty="0">
                  <a:ln w="0"/>
                  <a:solidFill>
                    <a:schemeClr val="tx1"/>
                  </a:solidFill>
                </a:rPr>
                <a:t>CAF STYLES</a:t>
              </a:r>
            </a:p>
            <a:p>
              <a:r>
                <a:rPr lang="en-US" sz="2000" dirty="0">
                  <a:ln w="0"/>
                  <a:solidFill>
                    <a:schemeClr val="tx1"/>
                  </a:solidFill>
                </a:rPr>
                <a:t>(NYC ITS standard UI/UX design styles)</a:t>
              </a: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1794" y="10830411"/>
              <a:ext cx="2140851" cy="884067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3256842" y="4674480"/>
            <a:ext cx="5830754" cy="2574003"/>
            <a:chOff x="3256842" y="4818013"/>
            <a:chExt cx="5830754" cy="2574003"/>
          </a:xfrm>
        </p:grpSpPr>
        <p:sp>
          <p:nvSpPr>
            <p:cNvPr id="15" name="Rounded Rectangle 14"/>
            <p:cNvSpPr/>
            <p:nvPr/>
          </p:nvSpPr>
          <p:spPr>
            <a:xfrm>
              <a:off x="3256842" y="4818013"/>
              <a:ext cx="5830754" cy="2574003"/>
            </a:xfrm>
            <a:prstGeom prst="roundRect">
              <a:avLst>
                <a:gd name="adj" fmla="val 7636"/>
              </a:avLst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r>
                <a:rPr lang="en-US" sz="2400" dirty="0">
                  <a:ln w="0"/>
                  <a:solidFill>
                    <a:schemeClr val="tx1"/>
                  </a:solidFill>
                </a:rPr>
                <a:t>CAF ANGULAR CLI</a:t>
              </a:r>
            </a:p>
            <a:p>
              <a:r>
                <a:rPr lang="en-US" sz="2000" dirty="0">
                  <a:ln w="0"/>
                  <a:solidFill>
                    <a:schemeClr val="tx1"/>
                  </a:solidFill>
                </a:rPr>
                <a:t>(Angular 4 seed generator)</a:t>
              </a: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78918" y="4818013"/>
              <a:ext cx="1586603" cy="1586604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3256842" y="7297288"/>
            <a:ext cx="5830754" cy="2574003"/>
            <a:chOff x="3256842" y="7533646"/>
            <a:chExt cx="5830754" cy="2574003"/>
          </a:xfrm>
        </p:grpSpPr>
        <p:sp>
          <p:nvSpPr>
            <p:cNvPr id="18" name="Rounded Rectangle 17"/>
            <p:cNvSpPr/>
            <p:nvPr/>
          </p:nvSpPr>
          <p:spPr>
            <a:xfrm>
              <a:off x="3256842" y="7533646"/>
              <a:ext cx="5830754" cy="2574003"/>
            </a:xfrm>
            <a:prstGeom prst="roundRect">
              <a:avLst>
                <a:gd name="adj" fmla="val 7636"/>
              </a:avLst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noAutofit/>
            </a:bodyPr>
            <a:lstStyle/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endParaRPr lang="en-US" sz="2400" dirty="0">
                <a:ln w="0"/>
                <a:solidFill>
                  <a:schemeClr val="tx1"/>
                </a:solidFill>
              </a:endParaRPr>
            </a:p>
            <a:p>
              <a:r>
                <a:rPr lang="en-US" sz="2400" dirty="0">
                  <a:ln w="0"/>
                  <a:solidFill>
                    <a:schemeClr val="tx1"/>
                  </a:solidFill>
                </a:rPr>
                <a:t>CAF ANGULAR COMMON</a:t>
              </a:r>
            </a:p>
            <a:p>
              <a:r>
                <a:rPr lang="en-US" sz="2000" dirty="0">
                  <a:ln w="0"/>
                  <a:solidFill>
                    <a:schemeClr val="tx1"/>
                  </a:solidFill>
                </a:rPr>
                <a:t>(Angular 4 common module library)</a:t>
              </a: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78918" y="7533646"/>
              <a:ext cx="1586603" cy="1586604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9739933" y="2957584"/>
            <a:ext cx="889987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600" dirty="0">
                <a:hlinkClick r:id="rId4"/>
              </a:rPr>
              <a:t>https://bitbucket.org/dhsit/caf-angular-client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739933" y="5748027"/>
            <a:ext cx="825867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600" dirty="0">
                <a:hlinkClick r:id="rId5"/>
              </a:rPr>
              <a:t>https://</a:t>
            </a:r>
            <a:r>
              <a:rPr lang="en-US" sz="3600" dirty="0" smtClean="0">
                <a:hlinkClick r:id="rId5"/>
              </a:rPr>
              <a:t>bitbucket.org/dhsit/caf-angular-cli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739933" y="8463660"/>
            <a:ext cx="9592370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600" dirty="0">
                <a:hlinkClick r:id="rId6"/>
              </a:rPr>
              <a:t>https://</a:t>
            </a:r>
            <a:r>
              <a:rPr lang="en-US" sz="3600" dirty="0" smtClean="0">
                <a:hlinkClick r:id="rId6"/>
              </a:rPr>
              <a:t>bitbucket.org/dhsit/caf-angular-common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739933" y="11034138"/>
            <a:ext cx="7309693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600" dirty="0">
                <a:hlinkClick r:id="rId7"/>
              </a:rPr>
              <a:t>https://</a:t>
            </a:r>
            <a:r>
              <a:rPr lang="en-US" sz="3600" dirty="0" smtClean="0">
                <a:hlinkClick r:id="rId7"/>
              </a:rPr>
              <a:t>bitbucket.org/dhsit/caf-styles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672834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795039" y="2223656"/>
            <a:ext cx="6517214" cy="901930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1479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167</Words>
  <Application>Microsoft Office PowerPoint</Application>
  <PresentationFormat>Custom</PresentationFormat>
  <Paragraphs>91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29" baseType="lpstr">
      <vt:lpstr>Arial</vt:lpstr>
      <vt:lpstr>Bebas Neue</vt:lpstr>
      <vt:lpstr>Calibri</vt:lpstr>
      <vt:lpstr>Chalkboard</vt:lpstr>
      <vt:lpstr>Gill Sans</vt:lpstr>
      <vt:lpstr>Helvetica</vt:lpstr>
      <vt:lpstr>Helvetica Light</vt:lpstr>
      <vt:lpstr>Helvetica Neue</vt:lpstr>
      <vt:lpstr>Open Sans</vt:lpstr>
      <vt:lpstr>Open Sans Light</vt:lpstr>
      <vt:lpstr>Open Sans Semibold</vt:lpstr>
      <vt:lpstr>SF UI Display Bold</vt:lpstr>
      <vt:lpstr>SF UI Display Light</vt:lpstr>
      <vt:lpstr>SF UI Display Medium</vt:lpstr>
      <vt:lpstr>SF UI Display Regular</vt:lpstr>
      <vt:lpstr>SF UI Display Ultralight</vt:lpstr>
      <vt:lpstr>SF UI Text Bold</vt:lpstr>
      <vt:lpstr>SF UI Text Light</vt:lpstr>
      <vt:lpstr>SF UI Text Regular</vt:lpstr>
      <vt:lpstr>Source Sans Pro</vt:lpstr>
      <vt:lpstr>Source Sans Pro Light</vt:lpstr>
      <vt:lpstr>Trebuchet MS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Milo Kang</dc:creator>
  <cp:lastModifiedBy>Milo Kang</cp:lastModifiedBy>
  <cp:revision>17</cp:revision>
  <dcterms:modified xsi:type="dcterms:W3CDTF">2018-01-04T22:40:33Z</dcterms:modified>
</cp:coreProperties>
</file>